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8"/>
  </p:notesMasterIdLst>
  <p:handoutMasterIdLst>
    <p:handoutMasterId r:id="rId49"/>
  </p:handoutMasterIdLst>
  <p:sldIdLst>
    <p:sldId id="507" r:id="rId2"/>
    <p:sldId id="596" r:id="rId3"/>
    <p:sldId id="603" r:id="rId4"/>
    <p:sldId id="604" r:id="rId5"/>
    <p:sldId id="605" r:id="rId6"/>
    <p:sldId id="595" r:id="rId7"/>
    <p:sldId id="599" r:id="rId8"/>
    <p:sldId id="606" r:id="rId9"/>
    <p:sldId id="623" r:id="rId10"/>
    <p:sldId id="607" r:id="rId11"/>
    <p:sldId id="630" r:id="rId12"/>
    <p:sldId id="631" r:id="rId13"/>
    <p:sldId id="610" r:id="rId14"/>
    <p:sldId id="600" r:id="rId15"/>
    <p:sldId id="613" r:id="rId16"/>
    <p:sldId id="615" r:id="rId17"/>
    <p:sldId id="624" r:id="rId18"/>
    <p:sldId id="617" r:id="rId19"/>
    <p:sldId id="632" r:id="rId20"/>
    <p:sldId id="616" r:id="rId21"/>
    <p:sldId id="614" r:id="rId22"/>
    <p:sldId id="633" r:id="rId23"/>
    <p:sldId id="618" r:id="rId24"/>
    <p:sldId id="634" r:id="rId25"/>
    <p:sldId id="619" r:id="rId26"/>
    <p:sldId id="593" r:id="rId27"/>
    <p:sldId id="653" r:id="rId28"/>
    <p:sldId id="644" r:id="rId29"/>
    <p:sldId id="654" r:id="rId30"/>
    <p:sldId id="649" r:id="rId31"/>
    <p:sldId id="652" r:id="rId32"/>
    <p:sldId id="650" r:id="rId33"/>
    <p:sldId id="639" r:id="rId34"/>
    <p:sldId id="646" r:id="rId35"/>
    <p:sldId id="645" r:id="rId36"/>
    <p:sldId id="647" r:id="rId37"/>
    <p:sldId id="642" r:id="rId38"/>
    <p:sldId id="648" r:id="rId39"/>
    <p:sldId id="621" r:id="rId40"/>
    <p:sldId id="622" r:id="rId41"/>
    <p:sldId id="612" r:id="rId42"/>
    <p:sldId id="638" r:id="rId43"/>
    <p:sldId id="640" r:id="rId44"/>
    <p:sldId id="641" r:id="rId45"/>
    <p:sldId id="651" r:id="rId46"/>
    <p:sldId id="547" r:id="rId47"/>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7"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FFF2CC"/>
    <a:srgbClr val="1E4B87"/>
    <a:srgbClr val="C0504D"/>
    <a:srgbClr val="FF8200"/>
    <a:srgbClr val="BF5700"/>
    <a:srgbClr val="1D1A36"/>
    <a:srgbClr val="262626"/>
    <a:srgbClr val="1B306B"/>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35" autoAdjust="0"/>
    <p:restoredTop sz="96412" autoAdjust="0"/>
  </p:normalViewPr>
  <p:slideViewPr>
    <p:cSldViewPr>
      <p:cViewPr varScale="1">
        <p:scale>
          <a:sx n="111" d="100"/>
          <a:sy n="111" d="100"/>
        </p:scale>
        <p:origin x="1904" y="208"/>
      </p:cViewPr>
      <p:guideLst>
        <p:guide orient="horz" pos="2160"/>
        <p:guide pos="2880"/>
      </p:guideLst>
    </p:cSldViewPr>
  </p:slideViewPr>
  <p:outlineViewPr>
    <p:cViewPr>
      <p:scale>
        <a:sx n="33" d="100"/>
        <a:sy n="33" d="100"/>
      </p:scale>
      <p:origin x="0" y="-5658"/>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84" d="100"/>
          <a:sy n="84" d="100"/>
        </p:scale>
        <p:origin x="3792"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numCol="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numCol="1" rtlCol="0"/>
          <a:lstStyle>
            <a:lvl1pPr algn="r">
              <a:defRPr sz="1300"/>
            </a:lvl1pPr>
          </a:lstStyle>
          <a:p>
            <a:fld id="{51A969EA-8566-418D-AC96-BC5F6E9FAB6C}" type="datetimeFigureOut">
              <a:rPr lang="en-US" smtClean="0"/>
              <a:t>7/31/18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numCol="1"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numCol="1"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2.jpeg>
</file>

<file path=ppt/media/image3.jpeg>
</file>

<file path=ppt/media/image4.jpeg>
</file>

<file path=ppt/media/image5.jpe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numCol="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numCol="1" rtlCol="0"/>
          <a:lstStyle>
            <a:lvl1pPr algn="r">
              <a:defRPr sz="1300"/>
            </a:lvl1pPr>
          </a:lstStyle>
          <a:p>
            <a:fld id="{33B07B4B-74D8-4C42-A719-1F93879497F8}" type="datetimeFigureOut">
              <a:rPr lang="en-US" smtClean="0"/>
              <a:t>7/31/18</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numCol="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numCol="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numCol="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numCol="1"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37792882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23639206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13</a:t>
            </a:fld>
            <a:endParaRPr lang="en-US"/>
          </a:p>
        </p:txBody>
      </p:sp>
    </p:spTree>
    <p:extLst>
      <p:ext uri="{BB962C8B-B14F-4D97-AF65-F5344CB8AC3E}">
        <p14:creationId xmlns:p14="http://schemas.microsoft.com/office/powerpoint/2010/main" val="25995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14817984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38029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21130896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1769810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24</a:t>
            </a:fld>
            <a:endParaRPr lang="en-US"/>
          </a:p>
        </p:txBody>
      </p:sp>
    </p:spTree>
    <p:extLst>
      <p:ext uri="{BB962C8B-B14F-4D97-AF65-F5344CB8AC3E}">
        <p14:creationId xmlns:p14="http://schemas.microsoft.com/office/powerpoint/2010/main" val="22934307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27</a:t>
            </a:fld>
            <a:endParaRPr lang="en-US"/>
          </a:p>
        </p:txBody>
      </p:sp>
    </p:spTree>
    <p:extLst>
      <p:ext uri="{BB962C8B-B14F-4D97-AF65-F5344CB8AC3E}">
        <p14:creationId xmlns:p14="http://schemas.microsoft.com/office/powerpoint/2010/main" val="11189550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28</a:t>
            </a:fld>
            <a:endParaRPr lang="en-US"/>
          </a:p>
        </p:txBody>
      </p:sp>
    </p:spTree>
    <p:extLst>
      <p:ext uri="{BB962C8B-B14F-4D97-AF65-F5344CB8AC3E}">
        <p14:creationId xmlns:p14="http://schemas.microsoft.com/office/powerpoint/2010/main" val="11975343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29</a:t>
            </a:fld>
            <a:endParaRPr lang="en-US"/>
          </a:p>
        </p:txBody>
      </p:sp>
    </p:spTree>
    <p:extLst>
      <p:ext uri="{BB962C8B-B14F-4D97-AF65-F5344CB8AC3E}">
        <p14:creationId xmlns:p14="http://schemas.microsoft.com/office/powerpoint/2010/main" val="1582903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12415576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30</a:t>
            </a:fld>
            <a:endParaRPr lang="en-US"/>
          </a:p>
        </p:txBody>
      </p:sp>
    </p:spTree>
    <p:extLst>
      <p:ext uri="{BB962C8B-B14F-4D97-AF65-F5344CB8AC3E}">
        <p14:creationId xmlns:p14="http://schemas.microsoft.com/office/powerpoint/2010/main" val="14649059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31</a:t>
            </a:fld>
            <a:endParaRPr lang="en-US"/>
          </a:p>
        </p:txBody>
      </p:sp>
    </p:spTree>
    <p:extLst>
      <p:ext uri="{BB962C8B-B14F-4D97-AF65-F5344CB8AC3E}">
        <p14:creationId xmlns:p14="http://schemas.microsoft.com/office/powerpoint/2010/main" val="23643873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32</a:t>
            </a:fld>
            <a:endParaRPr lang="en-US"/>
          </a:p>
        </p:txBody>
      </p:sp>
    </p:spTree>
    <p:extLst>
      <p:ext uri="{BB962C8B-B14F-4D97-AF65-F5344CB8AC3E}">
        <p14:creationId xmlns:p14="http://schemas.microsoft.com/office/powerpoint/2010/main" val="40372590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33</a:t>
            </a:fld>
            <a:endParaRPr lang="en-US"/>
          </a:p>
        </p:txBody>
      </p:sp>
    </p:spTree>
    <p:extLst>
      <p:ext uri="{BB962C8B-B14F-4D97-AF65-F5344CB8AC3E}">
        <p14:creationId xmlns:p14="http://schemas.microsoft.com/office/powerpoint/2010/main" val="2824014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34</a:t>
            </a:fld>
            <a:endParaRPr lang="en-US"/>
          </a:p>
        </p:txBody>
      </p:sp>
    </p:spTree>
    <p:extLst>
      <p:ext uri="{BB962C8B-B14F-4D97-AF65-F5344CB8AC3E}">
        <p14:creationId xmlns:p14="http://schemas.microsoft.com/office/powerpoint/2010/main" val="7109121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35</a:t>
            </a:fld>
            <a:endParaRPr lang="en-US"/>
          </a:p>
        </p:txBody>
      </p:sp>
    </p:spTree>
    <p:extLst>
      <p:ext uri="{BB962C8B-B14F-4D97-AF65-F5344CB8AC3E}">
        <p14:creationId xmlns:p14="http://schemas.microsoft.com/office/powerpoint/2010/main" val="11353599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36</a:t>
            </a:fld>
            <a:endParaRPr lang="en-US"/>
          </a:p>
        </p:txBody>
      </p:sp>
    </p:spTree>
    <p:extLst>
      <p:ext uri="{BB962C8B-B14F-4D97-AF65-F5344CB8AC3E}">
        <p14:creationId xmlns:p14="http://schemas.microsoft.com/office/powerpoint/2010/main" val="35642583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37</a:t>
            </a:fld>
            <a:endParaRPr lang="en-US"/>
          </a:p>
        </p:txBody>
      </p:sp>
    </p:spTree>
    <p:extLst>
      <p:ext uri="{BB962C8B-B14F-4D97-AF65-F5344CB8AC3E}">
        <p14:creationId xmlns:p14="http://schemas.microsoft.com/office/powerpoint/2010/main" val="29660623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38</a:t>
            </a:fld>
            <a:endParaRPr lang="en-US"/>
          </a:p>
        </p:txBody>
      </p:sp>
    </p:spTree>
    <p:extLst>
      <p:ext uri="{BB962C8B-B14F-4D97-AF65-F5344CB8AC3E}">
        <p14:creationId xmlns:p14="http://schemas.microsoft.com/office/powerpoint/2010/main" val="26250604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39</a:t>
            </a:fld>
            <a:endParaRPr lang="en-US"/>
          </a:p>
        </p:txBody>
      </p:sp>
    </p:spTree>
    <p:extLst>
      <p:ext uri="{BB962C8B-B14F-4D97-AF65-F5344CB8AC3E}">
        <p14:creationId xmlns:p14="http://schemas.microsoft.com/office/powerpoint/2010/main" val="26934160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33487310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40</a:t>
            </a:fld>
            <a:endParaRPr lang="en-US"/>
          </a:p>
        </p:txBody>
      </p:sp>
    </p:spTree>
    <p:extLst>
      <p:ext uri="{BB962C8B-B14F-4D97-AF65-F5344CB8AC3E}">
        <p14:creationId xmlns:p14="http://schemas.microsoft.com/office/powerpoint/2010/main" val="25743486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41</a:t>
            </a:fld>
            <a:endParaRPr lang="en-US"/>
          </a:p>
        </p:txBody>
      </p:sp>
    </p:spTree>
    <p:extLst>
      <p:ext uri="{BB962C8B-B14F-4D97-AF65-F5344CB8AC3E}">
        <p14:creationId xmlns:p14="http://schemas.microsoft.com/office/powerpoint/2010/main" val="32169196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42</a:t>
            </a:fld>
            <a:endParaRPr lang="en-US"/>
          </a:p>
        </p:txBody>
      </p:sp>
    </p:spTree>
    <p:extLst>
      <p:ext uri="{BB962C8B-B14F-4D97-AF65-F5344CB8AC3E}">
        <p14:creationId xmlns:p14="http://schemas.microsoft.com/office/powerpoint/2010/main" val="38099012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43</a:t>
            </a:fld>
            <a:endParaRPr lang="en-US"/>
          </a:p>
        </p:txBody>
      </p:sp>
    </p:spTree>
    <p:extLst>
      <p:ext uri="{BB962C8B-B14F-4D97-AF65-F5344CB8AC3E}">
        <p14:creationId xmlns:p14="http://schemas.microsoft.com/office/powerpoint/2010/main" val="8583258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44</a:t>
            </a:fld>
            <a:endParaRPr lang="en-US"/>
          </a:p>
        </p:txBody>
      </p:sp>
    </p:spTree>
    <p:extLst>
      <p:ext uri="{BB962C8B-B14F-4D97-AF65-F5344CB8AC3E}">
        <p14:creationId xmlns:p14="http://schemas.microsoft.com/office/powerpoint/2010/main" val="2036081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7920337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1790470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962795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3474604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34908845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goals; address any questions. </a:t>
            </a:r>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606962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0" name="Rectangle 9"/>
          <p:cNvSpPr/>
          <p:nvPr userDrawn="1"/>
        </p:nvSpPr>
        <p:spPr>
          <a:xfrm>
            <a:off x="0" y="-1029"/>
            <a:ext cx="9144000" cy="6859029"/>
          </a:xfrm>
          <a:prstGeom prst="rect">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userDrawn="1"/>
        </p:nvSpPr>
        <p:spPr>
          <a:xfrm>
            <a:off x="0" y="-1029"/>
            <a:ext cx="9144000" cy="64816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8" name="TextBox 17"/>
          <p:cNvSpPr txBox="1"/>
          <p:nvPr userDrawn="1"/>
        </p:nvSpPr>
        <p:spPr>
          <a:xfrm>
            <a:off x="5715000" y="6561585"/>
            <a:ext cx="3320143" cy="215444"/>
          </a:xfrm>
          <a:prstGeom prst="rect">
            <a:avLst/>
          </a:prstGeom>
          <a:noFill/>
        </p:spPr>
        <p:txBody>
          <a:bodyPr wrap="square" rtlCol="0">
            <a:spAutoFit/>
          </a:bodyPr>
          <a:lstStyle/>
          <a:p>
            <a:pPr algn="r"/>
            <a:r>
              <a:rPr lang="en-US" sz="800" dirty="0">
                <a:solidFill>
                  <a:schemeClr val="tx1"/>
                </a:solidFill>
                <a:latin typeface="Arial" panose="020B0604020202020204" pitchFamily="34" charset="0"/>
                <a:cs typeface="Arial" panose="020B0604020202020204" pitchFamily="34" charset="0"/>
              </a:rPr>
              <a:t>© </a:t>
            </a:r>
            <a:r>
              <a:rPr lang="en-US" sz="800" dirty="0">
                <a:solidFill>
                  <a:schemeClr val="tx1"/>
                </a:solidFill>
                <a:latin typeface="Arial" panose="020B0604020202020204" pitchFamily="34" charset="0"/>
                <a:ea typeface="Roboto" panose="02000000000000000000" pitchFamily="2" charset="0"/>
                <a:cs typeface="Arial" panose="020B0604020202020204" pitchFamily="34" charset="0"/>
              </a:rPr>
              <a:t>2018 | Trilogy Education Services - All Rights Reserved</a:t>
            </a:r>
          </a:p>
        </p:txBody>
      </p:sp>
      <p:sp>
        <p:nvSpPr>
          <p:cNvPr id="19" name="Title 15"/>
          <p:cNvSpPr>
            <a:spLocks noGrp="1"/>
          </p:cNvSpPr>
          <p:nvPr>
            <p:ph type="title" hasCustomPrompt="1"/>
          </p:nvPr>
        </p:nvSpPr>
        <p:spPr>
          <a:xfrm>
            <a:off x="396991" y="2930293"/>
            <a:ext cx="8229600" cy="710167"/>
          </a:xfrm>
        </p:spPr>
        <p:txBody>
          <a:bodyPr>
            <a:normAutofit/>
          </a:bodyPr>
          <a:lstStyle>
            <a:lvl1pPr algn="l">
              <a:defRPr sz="4100" b="1" i="0" baseline="0">
                <a:solidFill>
                  <a:schemeClr val="tx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1" hasCustomPrompt="1"/>
          </p:nvPr>
        </p:nvSpPr>
        <p:spPr>
          <a:xfrm>
            <a:off x="3886200" y="3900425"/>
            <a:ext cx="4740390" cy="381000"/>
          </a:xfrm>
        </p:spPr>
        <p:txBody>
          <a:bodyPr>
            <a:noAutofit/>
          </a:bodyPr>
          <a:lstStyle>
            <a:lvl1pPr marL="0" indent="0">
              <a:buNone/>
              <a:defRPr sz="2000" b="1" baseline="0">
                <a:solidFill>
                  <a:schemeClr val="tx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&lt;Month Day, Year&gt;</a:t>
            </a:r>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u="none">
                <a:solidFill>
                  <a:schemeClr val="tx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&lt;Unit #.#&gt;</a:t>
            </a:r>
          </a:p>
        </p:txBody>
      </p:sp>
      <p:sp>
        <p:nvSpPr>
          <p:cNvPr id="14" name="Text Placeholder 19"/>
          <p:cNvSpPr>
            <a:spLocks noGrp="1"/>
          </p:cNvSpPr>
          <p:nvPr>
            <p:ph type="body" sz="quarter" idx="12" hasCustomPrompt="1"/>
          </p:nvPr>
        </p:nvSpPr>
        <p:spPr>
          <a:xfrm>
            <a:off x="396990" y="3900425"/>
            <a:ext cx="3489210" cy="381000"/>
          </a:xfrm>
        </p:spPr>
        <p:txBody>
          <a:bodyPr>
            <a:noAutofit/>
          </a:bodyPr>
          <a:lstStyle>
            <a:lvl1pPr marL="0" indent="0">
              <a:buNone/>
              <a:defRPr sz="2000" b="1" baseline="0">
                <a:solidFill>
                  <a:schemeClr val="tx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&lt;Course Name&gt; | </a:t>
            </a:r>
          </a:p>
        </p:txBody>
      </p:sp>
      <p:sp>
        <p:nvSpPr>
          <p:cNvPr id="11" name="Flowchart: Process 10">
            <a:extLst>
              <a:ext uri="{FF2B5EF4-FFF2-40B4-BE49-F238E27FC236}">
                <a16:creationId xmlns:a16="http://schemas.microsoft.com/office/drawing/2014/main" id="{93396FEB-9CEF-4D28-A9B3-312C2ED4BD7F}"/>
              </a:ext>
            </a:extLst>
          </p:cNvPr>
          <p:cNvSpPr/>
          <p:nvPr userDrawn="1"/>
        </p:nvSpPr>
        <p:spPr>
          <a:xfrm>
            <a:off x="426891" y="3747583"/>
            <a:ext cx="8199699" cy="45719"/>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6542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_Divider">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2" name="Rectangle 21"/>
          <p:cNvSpPr/>
          <p:nvPr userDrawn="1"/>
        </p:nvSpPr>
        <p:spPr>
          <a:xfrm>
            <a:off x="0" y="0"/>
            <a:ext cx="9144000" cy="6858000"/>
          </a:xfrm>
          <a:prstGeom prst="rect">
            <a:avLst/>
          </a:prstGeom>
          <a:solidFill>
            <a:srgbClr val="6CCCE6"/>
          </a:solidFill>
          <a:ln>
            <a:solidFill>
              <a:srgbClr val="6CCC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p:cNvSpPr/>
          <p:nvPr userDrawn="1"/>
        </p:nvSpPr>
        <p:spPr>
          <a:xfrm>
            <a:off x="0" y="2895600"/>
            <a:ext cx="9144000" cy="9563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endParaRPr>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457200" y="3029740"/>
            <a:ext cx="6381750" cy="704060"/>
          </a:xfrm>
          <a:ln w="50800">
            <a:solidFill>
              <a:schemeClr val="bg1"/>
            </a:solidFill>
          </a:ln>
        </p:spPr>
        <p:txBody>
          <a:bodyPr>
            <a:normAutofit/>
          </a:bodyPr>
          <a:lstStyle>
            <a:lvl1pPr algn="l">
              <a:defRPr sz="4100" b="1" i="1">
                <a:solidFill>
                  <a:schemeClr val="tx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22271068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d_Content">
    <p:spTree>
      <p:nvGrpSpPr>
        <p:cNvPr id="1" name=""/>
        <p:cNvGrpSpPr/>
        <p:nvPr/>
      </p:nvGrpSpPr>
      <p:grpSpPr>
        <a:xfrm>
          <a:off x="0" y="0"/>
          <a:ext cx="0" cy="0"/>
          <a:chOff x="0" y="0"/>
          <a:chExt cx="0" cy="0"/>
        </a:xfrm>
      </p:grpSpPr>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sp>
        <p:nvSpPr>
          <p:cNvPr id="10" name="Flowchart: Process 9"/>
          <p:cNvSpPr/>
          <p:nvPr userDrawn="1"/>
        </p:nvSpPr>
        <p:spPr>
          <a:xfrm>
            <a:off x="-11741" y="6373368"/>
            <a:ext cx="9155741" cy="27432"/>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1" name="Flowchart: Process 10"/>
          <p:cNvSpPr/>
          <p:nvPr userDrawn="1"/>
        </p:nvSpPr>
        <p:spPr>
          <a:xfrm>
            <a:off x="0" y="664522"/>
            <a:ext cx="9155741" cy="27432"/>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4" name="TextBox 13"/>
          <p:cNvSpPr txBox="1"/>
          <p:nvPr userDrawn="1"/>
        </p:nvSpPr>
        <p:spPr>
          <a:xfrm>
            <a:off x="152400" y="6524441"/>
            <a:ext cx="2895600" cy="215444"/>
          </a:xfrm>
          <a:prstGeom prst="rect">
            <a:avLst/>
          </a:prstGeom>
          <a:noFill/>
        </p:spPr>
        <p:txBody>
          <a:bodyPr wrap="square" rtlCol="0">
            <a:spAutoFit/>
          </a:bodyPr>
          <a:lstStyle/>
          <a:p>
            <a:pPr algn="r"/>
            <a:r>
              <a:rPr lang="en-US" sz="800" dirty="0">
                <a:solidFill>
                  <a:schemeClr val="tx1"/>
                </a:solidFill>
                <a:latin typeface="Arial" panose="020B0604020202020204" pitchFamily="34" charset="0"/>
                <a:cs typeface="Arial" panose="020B0604020202020204" pitchFamily="34" charset="0"/>
              </a:rPr>
              <a:t>© </a:t>
            </a:r>
            <a:r>
              <a:rPr lang="en-US" sz="800" dirty="0">
                <a:solidFill>
                  <a:schemeClr val="tx1"/>
                </a:solidFill>
                <a:latin typeface="Arial" panose="020B0604020202020204" pitchFamily="34" charset="0"/>
                <a:ea typeface="Roboto" panose="02000000000000000000" pitchFamily="2" charset="0"/>
                <a:cs typeface="Arial" panose="020B0604020202020204" pitchFamily="34" charset="0"/>
              </a:rPr>
              <a:t>2018 | Trilogy Education Services - All Rights Reserved</a:t>
            </a:r>
          </a:p>
        </p:txBody>
      </p:sp>
    </p:spTree>
    <p:extLst>
      <p:ext uri="{BB962C8B-B14F-4D97-AF65-F5344CB8AC3E}">
        <p14:creationId xmlns:p14="http://schemas.microsoft.com/office/powerpoint/2010/main" val="10725072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ctivity_Slide">
    <p:spTree>
      <p:nvGrpSpPr>
        <p:cNvPr id="1" name=""/>
        <p:cNvGrpSpPr/>
        <p:nvPr/>
      </p:nvGrpSpPr>
      <p:grpSpPr>
        <a:xfrm>
          <a:off x="0" y="0"/>
          <a:ext cx="0" cy="0"/>
          <a:chOff x="0" y="0"/>
          <a:chExt cx="0" cy="0"/>
        </a:xfrm>
      </p:grpSpPr>
      <p:sp>
        <p:nvSpPr>
          <p:cNvPr id="10" name="Flowchart: Process 9"/>
          <p:cNvSpPr/>
          <p:nvPr userDrawn="1"/>
        </p:nvSpPr>
        <p:spPr>
          <a:xfrm>
            <a:off x="-11741" y="6373368"/>
            <a:ext cx="9155741" cy="27432"/>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1" name="Flowchart: Process 10"/>
          <p:cNvSpPr/>
          <p:nvPr userDrawn="1"/>
        </p:nvSpPr>
        <p:spPr>
          <a:xfrm>
            <a:off x="0" y="664522"/>
            <a:ext cx="9155741" cy="27432"/>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4" name="TextBox 13"/>
          <p:cNvSpPr txBox="1"/>
          <p:nvPr userDrawn="1"/>
        </p:nvSpPr>
        <p:spPr>
          <a:xfrm>
            <a:off x="152400" y="6524441"/>
            <a:ext cx="2895600" cy="215444"/>
          </a:xfrm>
          <a:prstGeom prst="rect">
            <a:avLst/>
          </a:prstGeom>
          <a:noFill/>
        </p:spPr>
        <p:txBody>
          <a:bodyPr wrap="square" rtlCol="0">
            <a:spAutoFit/>
          </a:bodyPr>
          <a:lstStyle/>
          <a:p>
            <a:pPr algn="r"/>
            <a:r>
              <a:rPr lang="en-US" sz="800" dirty="0">
                <a:solidFill>
                  <a:schemeClr val="tx1"/>
                </a:solidFill>
                <a:latin typeface="Arial" panose="020B0604020202020204" pitchFamily="34" charset="0"/>
                <a:cs typeface="Arial" panose="020B0604020202020204" pitchFamily="34" charset="0"/>
              </a:rPr>
              <a:t>© </a:t>
            </a:r>
            <a:r>
              <a:rPr lang="en-US" sz="800" dirty="0">
                <a:solidFill>
                  <a:schemeClr val="tx1"/>
                </a:solidFill>
                <a:latin typeface="Arial" panose="020B0604020202020204" pitchFamily="34" charset="0"/>
                <a:ea typeface="Roboto" panose="02000000000000000000" pitchFamily="2" charset="0"/>
                <a:cs typeface="Arial" panose="020B0604020202020204" pitchFamily="34" charset="0"/>
              </a:rPr>
              <a:t>2018 | Trilogy Education Services - All Rights Reserved</a:t>
            </a:r>
          </a:p>
        </p:txBody>
      </p:sp>
      <p:sp>
        <p:nvSpPr>
          <p:cNvPr id="15" name="Rectangle 14">
            <a:extLst>
              <a:ext uri="{FF2B5EF4-FFF2-40B4-BE49-F238E27FC236}">
                <a16:creationId xmlns:a16="http://schemas.microsoft.com/office/drawing/2014/main" id="{38E29F11-3EF6-4BD6-A94A-20D1ACD3B67C}"/>
              </a:ext>
            </a:extLst>
          </p:cNvPr>
          <p:cNvSpPr/>
          <p:nvPr userDrawn="1"/>
        </p:nvSpPr>
        <p:spPr>
          <a:xfrm>
            <a:off x="0" y="815595"/>
            <a:ext cx="9144000" cy="54341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E305CA7C-2FAF-4CE6-AFC0-A31F8C7818AB}"/>
              </a:ext>
            </a:extLst>
          </p:cNvPr>
          <p:cNvSpPr txBox="1"/>
          <p:nvPr userDrawn="1"/>
        </p:nvSpPr>
        <p:spPr>
          <a:xfrm>
            <a:off x="234470" y="76918"/>
            <a:ext cx="2492254" cy="461665"/>
          </a:xfrm>
          <a:prstGeom prst="rect">
            <a:avLst/>
          </a:prstGeom>
          <a:noFill/>
        </p:spPr>
        <p:txBody>
          <a:bodyPr wrap="square" rtlCol="0" anchor="ctr">
            <a:spAutoFit/>
          </a:bodyPr>
          <a:lstStyle/>
          <a:p>
            <a:r>
              <a:rPr lang="en-US" sz="2400" b="1" dirty="0">
                <a:latin typeface="Arial" panose="020B0604020202020204" pitchFamily="34" charset="0"/>
                <a:ea typeface="Roboto" pitchFamily="2" charset="0"/>
                <a:cs typeface="Arial" panose="020B0604020202020204" pitchFamily="34" charset="0"/>
              </a:rPr>
              <a:t>&gt; YOUR TURN!</a:t>
            </a:r>
          </a:p>
        </p:txBody>
      </p:sp>
      <p:sp>
        <p:nvSpPr>
          <p:cNvPr id="20" name="Content Placeholder 19">
            <a:extLst>
              <a:ext uri="{FF2B5EF4-FFF2-40B4-BE49-F238E27FC236}">
                <a16:creationId xmlns:a16="http://schemas.microsoft.com/office/drawing/2014/main" id="{27393885-A58D-4211-B384-4700AB3E171E}"/>
              </a:ext>
            </a:extLst>
          </p:cNvPr>
          <p:cNvSpPr>
            <a:spLocks noGrp="1"/>
          </p:cNvSpPr>
          <p:nvPr>
            <p:ph sz="quarter" idx="10"/>
          </p:nvPr>
        </p:nvSpPr>
        <p:spPr>
          <a:xfrm>
            <a:off x="304800" y="1203325"/>
            <a:ext cx="8616470" cy="4968875"/>
          </a:xfrm>
        </p:spPr>
        <p:txBody>
          <a:bodyPr>
            <a:normAutofit/>
          </a:bodyPr>
          <a:lstStyle>
            <a:lvl1pPr>
              <a:defRPr sz="1800"/>
            </a:lvl1pPr>
            <a:lvl2pPr>
              <a:defRPr sz="1800"/>
            </a:lvl2pPr>
            <a:lvl3pPr>
              <a:defRPr sz="1800"/>
            </a:lvl3pPr>
            <a:lvl4pPr>
              <a:defRPr sz="1800"/>
            </a:lvl4pPr>
            <a:lvl5pPr>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21">
            <a:extLst>
              <a:ext uri="{FF2B5EF4-FFF2-40B4-BE49-F238E27FC236}">
                <a16:creationId xmlns:a16="http://schemas.microsoft.com/office/drawing/2014/main" id="{1D769976-5F8C-41B1-956B-236F14B0A50D}"/>
              </a:ext>
            </a:extLst>
          </p:cNvPr>
          <p:cNvSpPr>
            <a:spLocks noGrp="1"/>
          </p:cNvSpPr>
          <p:nvPr>
            <p:ph type="body" sz="quarter" idx="11" hasCustomPrompt="1"/>
          </p:nvPr>
        </p:nvSpPr>
        <p:spPr>
          <a:xfrm>
            <a:off x="4114800" y="80936"/>
            <a:ext cx="4829329" cy="411480"/>
          </a:xfrm>
        </p:spPr>
        <p:txBody>
          <a:bodyPr anchor="b">
            <a:noAutofit/>
          </a:bodyPr>
          <a:lstStyle>
            <a:lvl1pPr marL="0" indent="0" algn="r">
              <a:buNone/>
              <a:defRPr sz="1800" b="1"/>
            </a:lvl1pPr>
            <a:lvl2pPr>
              <a:defRPr sz="1800"/>
            </a:lvl2pPr>
            <a:lvl3pPr>
              <a:defRPr sz="1800"/>
            </a:lvl3pPr>
            <a:lvl4pPr>
              <a:defRPr sz="1800"/>
            </a:lvl4pPr>
            <a:lvl5pPr>
              <a:defRPr sz="1800"/>
            </a:lvl5pPr>
          </a:lstStyle>
          <a:p>
            <a:pPr lvl="0"/>
            <a:r>
              <a:rPr lang="en-US" dirty="0"/>
              <a:t>Activity: &lt;Activity Name (Time)&gt;</a:t>
            </a:r>
          </a:p>
        </p:txBody>
      </p:sp>
    </p:spTree>
    <p:extLst>
      <p:ext uri="{BB962C8B-B14F-4D97-AF65-F5344CB8AC3E}">
        <p14:creationId xmlns:p14="http://schemas.microsoft.com/office/powerpoint/2010/main" val="3141369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Untitled_Content">
    <p:spTree>
      <p:nvGrpSpPr>
        <p:cNvPr id="1" name=""/>
        <p:cNvGrpSpPr/>
        <p:nvPr/>
      </p:nvGrpSpPr>
      <p:grpSpPr>
        <a:xfrm>
          <a:off x="0" y="0"/>
          <a:ext cx="0" cy="0"/>
          <a:chOff x="0" y="0"/>
          <a:chExt cx="0" cy="0"/>
        </a:xfrm>
      </p:grpSpPr>
      <p:sp>
        <p:nvSpPr>
          <p:cNvPr id="8" name="Flowchart: Process 7"/>
          <p:cNvSpPr/>
          <p:nvPr userDrawn="1"/>
        </p:nvSpPr>
        <p:spPr>
          <a:xfrm>
            <a:off x="-11741" y="6373368"/>
            <a:ext cx="9155741" cy="27432"/>
          </a:xfrm>
          <a:prstGeom prst="flowChartProcess">
            <a:avLst/>
          </a:prstGeom>
          <a:solidFill>
            <a:srgbClr val="6CC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panose="020B0604020202020204" pitchFamily="34" charset="0"/>
              <a:cs typeface="Arial" panose="020B0604020202020204" pitchFamily="34" charset="0"/>
            </a:endParaRPr>
          </a:p>
        </p:txBody>
      </p:sp>
      <p:sp>
        <p:nvSpPr>
          <p:cNvPr id="11" name="TextBox 10"/>
          <p:cNvSpPr txBox="1"/>
          <p:nvPr userDrawn="1"/>
        </p:nvSpPr>
        <p:spPr>
          <a:xfrm>
            <a:off x="152400" y="6524441"/>
            <a:ext cx="2895600" cy="215444"/>
          </a:xfrm>
          <a:prstGeom prst="rect">
            <a:avLst/>
          </a:prstGeom>
          <a:noFill/>
        </p:spPr>
        <p:txBody>
          <a:bodyPr wrap="square" rtlCol="0">
            <a:spAutoFit/>
          </a:bodyPr>
          <a:lstStyle/>
          <a:p>
            <a:pPr algn="r"/>
            <a:r>
              <a:rPr lang="en-US" sz="800" dirty="0">
                <a:solidFill>
                  <a:schemeClr val="tx1"/>
                </a:solidFill>
                <a:latin typeface="Arial" panose="020B0604020202020204" pitchFamily="34" charset="0"/>
                <a:cs typeface="Arial" panose="020B0604020202020204" pitchFamily="34" charset="0"/>
              </a:rPr>
              <a:t>© </a:t>
            </a:r>
            <a:r>
              <a:rPr lang="en-US" sz="800" dirty="0">
                <a:solidFill>
                  <a:schemeClr val="tx1"/>
                </a:solidFill>
                <a:latin typeface="Arial" panose="020B0604020202020204" pitchFamily="34" charset="0"/>
                <a:ea typeface="Roboto" panose="02000000000000000000" pitchFamily="2" charset="0"/>
                <a:cs typeface="Arial" panose="020B0604020202020204" pitchFamily="34" charset="0"/>
              </a:rPr>
              <a:t>2018 | Trilogy Education Services - All Rights Reserved</a:t>
            </a:r>
          </a:p>
        </p:txBody>
      </p:sp>
    </p:spTree>
    <p:extLst>
      <p:ext uri="{BB962C8B-B14F-4D97-AF65-F5344CB8AC3E}">
        <p14:creationId xmlns:p14="http://schemas.microsoft.com/office/powerpoint/2010/main" val="18224998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CDC34C-3F82-4032-8D9C-649B74272AD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E81F019-2B53-4156-B3DD-ED4A54709194}"/>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ED79EF8-5759-46AD-AA7E-42CC9C557198}"/>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3E7989-4D39-40AC-9649-C7454B533E02}" type="datetimeFigureOut">
              <a:rPr lang="en-US" smtClean="0"/>
              <a:t>7/31/18</a:t>
            </a:fld>
            <a:endParaRPr lang="en-US" dirty="0"/>
          </a:p>
        </p:txBody>
      </p:sp>
      <p:sp>
        <p:nvSpPr>
          <p:cNvPr id="5" name="Footer Placeholder 4">
            <a:extLst>
              <a:ext uri="{FF2B5EF4-FFF2-40B4-BE49-F238E27FC236}">
                <a16:creationId xmlns:a16="http://schemas.microsoft.com/office/drawing/2014/main" id="{1BBD5F78-3307-456C-83A9-7A482DCE82F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8162FD9-8882-41F2-BE2B-BB7DC8935793}"/>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6D124C-08FF-473B-8712-3145E0514AE7}" type="slidenum">
              <a:rPr lang="en-US" smtClean="0"/>
              <a:t>‹#›</a:t>
            </a:fld>
            <a:endParaRPr lang="en-US"/>
          </a:p>
        </p:txBody>
      </p:sp>
    </p:spTree>
    <p:extLst>
      <p:ext uri="{BB962C8B-B14F-4D97-AF65-F5344CB8AC3E}">
        <p14:creationId xmlns:p14="http://schemas.microsoft.com/office/powerpoint/2010/main" val="405211780"/>
      </p:ext>
    </p:extLst>
  </p:cSld>
  <p:clrMap bg1="lt1" tx1="dk1" bg2="lt2" tx2="dk2" accent1="accent1" accent2="accent2" accent3="accent3" accent4="accent4" accent5="accent5" accent6="accent6" hlink="hlink" folHlink="folHlink"/>
  <p:sldLayoutIdLst>
    <p:sldLayoutId id="2147483676" r:id="rId1"/>
    <p:sldLayoutId id="2147483673" r:id="rId2"/>
    <p:sldLayoutId id="2147483674" r:id="rId3"/>
    <p:sldLayoutId id="2147483678" r:id="rId4"/>
    <p:sldLayoutId id="214748367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Courier New" panose="02070309020205020404" pitchFamily="49" charset="0"/>
        <a:buChar char="o"/>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ü"/>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ü"/>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7.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hyperlink" Target="https://gitforwindows.org/" TargetMode="Externa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27E97-6230-4C2E-9A23-88CDE4329D27}"/>
              </a:ext>
            </a:extLst>
          </p:cNvPr>
          <p:cNvSpPr>
            <a:spLocks noGrp="1"/>
          </p:cNvSpPr>
          <p:nvPr>
            <p:ph type="title"/>
          </p:nvPr>
        </p:nvSpPr>
        <p:spPr/>
        <p:txBody>
          <a:bodyPr/>
          <a:lstStyle/>
          <a:p>
            <a:r>
              <a:rPr lang="en-US" i="1" dirty="0"/>
              <a:t>Tingles for Terminal</a:t>
            </a:r>
          </a:p>
        </p:txBody>
      </p:sp>
      <p:sp>
        <p:nvSpPr>
          <p:cNvPr id="3" name="Text Placeholder 2">
            <a:extLst>
              <a:ext uri="{FF2B5EF4-FFF2-40B4-BE49-F238E27FC236}">
                <a16:creationId xmlns:a16="http://schemas.microsoft.com/office/drawing/2014/main" id="{BC07DD6D-0218-4DE2-9FA0-E647B5D2C7E6}"/>
              </a:ext>
            </a:extLst>
          </p:cNvPr>
          <p:cNvSpPr>
            <a:spLocks noGrp="1"/>
          </p:cNvSpPr>
          <p:nvPr>
            <p:ph type="body" sz="quarter" idx="11"/>
          </p:nvPr>
        </p:nvSpPr>
        <p:spPr/>
        <p:txBody>
          <a:bodyPr/>
          <a:lstStyle/>
          <a:p>
            <a:endParaRPr lang="en-US" dirty="0"/>
          </a:p>
        </p:txBody>
      </p:sp>
      <p:sp>
        <p:nvSpPr>
          <p:cNvPr id="4" name="Text Placeholder 3">
            <a:extLst>
              <a:ext uri="{FF2B5EF4-FFF2-40B4-BE49-F238E27FC236}">
                <a16:creationId xmlns:a16="http://schemas.microsoft.com/office/drawing/2014/main" id="{67B2D4FF-E92B-4EA5-A99A-0A6EAF0ECC7A}"/>
              </a:ext>
            </a:extLst>
          </p:cNvPr>
          <p:cNvSpPr>
            <a:spLocks noGrp="1"/>
          </p:cNvSpPr>
          <p:nvPr>
            <p:ph type="body" sz="quarter" idx="10"/>
          </p:nvPr>
        </p:nvSpPr>
        <p:spPr/>
        <p:txBody>
          <a:bodyPr/>
          <a:lstStyle/>
          <a:p>
            <a:r>
              <a:rPr lang="en-US" dirty="0"/>
              <a:t>Unit 2.1</a:t>
            </a:r>
          </a:p>
        </p:txBody>
      </p:sp>
      <p:sp>
        <p:nvSpPr>
          <p:cNvPr id="5" name="Text Placeholder 4">
            <a:extLst>
              <a:ext uri="{FF2B5EF4-FFF2-40B4-BE49-F238E27FC236}">
                <a16:creationId xmlns:a16="http://schemas.microsoft.com/office/drawing/2014/main" id="{2F2D316E-DB04-45A0-A337-71F21B1B256F}"/>
              </a:ext>
            </a:extLst>
          </p:cNvPr>
          <p:cNvSpPr>
            <a:spLocks noGrp="1"/>
          </p:cNvSpPr>
          <p:nvPr>
            <p:ph type="body" sz="quarter" idx="12"/>
          </p:nvPr>
        </p:nvSpPr>
        <p:spPr/>
        <p:txBody>
          <a:bodyPr/>
          <a:lstStyle/>
          <a:p>
            <a:r>
              <a:rPr lang="en-US" dirty="0"/>
              <a:t>Cybersecurity Boot Camp |</a:t>
            </a:r>
          </a:p>
        </p:txBody>
      </p:sp>
    </p:spTree>
    <p:extLst>
      <p:ext uri="{BB962C8B-B14F-4D97-AF65-F5344CB8AC3E}">
        <p14:creationId xmlns:p14="http://schemas.microsoft.com/office/powerpoint/2010/main" val="11856860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6858000" cy="653854"/>
          </a:xfrm>
        </p:spPr>
        <p:txBody>
          <a:bodyPr>
            <a:normAutofit/>
          </a:bodyPr>
          <a:lstStyle/>
          <a:p>
            <a:r>
              <a:rPr lang="en-US" dirty="0"/>
              <a:t>Why Learn the Command Line?</a:t>
            </a:r>
          </a:p>
        </p:txBody>
      </p:sp>
      <p:sp>
        <p:nvSpPr>
          <p:cNvPr id="3" name="TextBox 2">
            <a:extLst>
              <a:ext uri="{FF2B5EF4-FFF2-40B4-BE49-F238E27FC236}">
                <a16:creationId xmlns:a16="http://schemas.microsoft.com/office/drawing/2014/main" id="{EE52CC50-161F-4D78-B876-186263A05822}"/>
              </a:ext>
            </a:extLst>
          </p:cNvPr>
          <p:cNvSpPr txBox="1"/>
          <p:nvPr/>
        </p:nvSpPr>
        <p:spPr>
          <a:xfrm>
            <a:off x="457200" y="838200"/>
            <a:ext cx="8534400" cy="5324535"/>
          </a:xfrm>
          <a:prstGeom prst="rect">
            <a:avLst/>
          </a:prstGeom>
          <a:noFill/>
          <a:ln w="6350" cmpd="sng">
            <a:noFill/>
            <a:prstDash val="dash"/>
          </a:ln>
        </p:spPr>
        <p:txBody>
          <a:bodyPr wrap="square" rtlCol="0">
            <a:spAutoFit/>
          </a:bodyPr>
          <a:lstStyle/>
          <a:p>
            <a:r>
              <a:rPr lang="en-US" sz="2000" b="1" dirty="0"/>
              <a:t>As security professionals, the command line is</a:t>
            </a:r>
          </a:p>
          <a:p>
            <a:pPr marL="457200" indent="-457200">
              <a:buFont typeface="Arial" panose="020B0604020202020204" pitchFamily="34" charset="0"/>
              <a:buChar char="•"/>
            </a:pPr>
            <a:endParaRPr lang="en-US" sz="2000" dirty="0"/>
          </a:p>
          <a:p>
            <a:pPr marL="342900" indent="-342900">
              <a:buFont typeface="Arial" panose="020B0604020202020204" pitchFamily="34" charset="0"/>
              <a:buChar char="•"/>
            </a:pPr>
            <a:r>
              <a:rPr lang="en-US" sz="2000" b="1" dirty="0"/>
              <a:t>The </a:t>
            </a:r>
            <a:r>
              <a:rPr lang="en-US" sz="2000" b="1" i="1" dirty="0"/>
              <a:t>only </a:t>
            </a:r>
            <a:r>
              <a:rPr lang="en-US" sz="2000" b="1" dirty="0"/>
              <a:t>way to achieve a desired outcome.</a:t>
            </a:r>
            <a:br>
              <a:rPr lang="en-US" sz="2000" b="1" dirty="0"/>
            </a:br>
            <a:r>
              <a:rPr lang="en-US" sz="2000" dirty="0"/>
              <a:t>In many cases, you will find yourself working with a system or set of tools with no GUI interface to use at all. This is typical of many servers. The command line will be your only mode for configuration. </a:t>
            </a:r>
            <a:endParaRPr lang="en-US" sz="2000" b="1"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b="1" dirty="0"/>
              <a:t>The </a:t>
            </a:r>
            <a:r>
              <a:rPr lang="en-US" sz="2000" b="1" i="1" dirty="0"/>
              <a:t>fastest</a:t>
            </a:r>
            <a:r>
              <a:rPr lang="en-US" sz="2000" b="1" dirty="0"/>
              <a:t> way to achieve a desired outcome.</a:t>
            </a:r>
            <a:br>
              <a:rPr lang="en-US" sz="2000" b="1" dirty="0"/>
            </a:br>
            <a:r>
              <a:rPr lang="en-US" sz="2000" dirty="0"/>
              <a:t>With powerful tools and an ability to execute repeatable scripts, the command line can speed up processes that require significant manual effort.  </a:t>
            </a:r>
          </a:p>
          <a:p>
            <a:pPr marL="342900" indent="-342900">
              <a:buFont typeface="Arial" panose="020B0604020202020204" pitchFamily="34" charset="0"/>
              <a:buChar char="•"/>
            </a:pPr>
            <a:endParaRPr lang="en-US" sz="2000" b="1" dirty="0"/>
          </a:p>
          <a:p>
            <a:pPr marL="342900" indent="-342900">
              <a:buFont typeface="Arial" panose="020B0604020202020204" pitchFamily="34" charset="0"/>
              <a:buChar char="•"/>
            </a:pPr>
            <a:r>
              <a:rPr lang="en-US" sz="2000" b="1" dirty="0"/>
              <a:t>The </a:t>
            </a:r>
            <a:r>
              <a:rPr lang="en-US" sz="2000" b="1" i="1" dirty="0"/>
              <a:t>most flexible </a:t>
            </a:r>
            <a:r>
              <a:rPr lang="en-US" sz="2000" b="1" dirty="0"/>
              <a:t>way to achieve a desired outcome.</a:t>
            </a:r>
            <a:br>
              <a:rPr lang="en-US" sz="2000" b="1" dirty="0"/>
            </a:br>
            <a:r>
              <a:rPr lang="en-US" sz="2000" dirty="0"/>
              <a:t>While working with a GUI may be the most familiar, working directly with the command line provides greater control than the standard GUI. You will be able to output logs directly where you like, combine files in unique ways, and string together commands more liberally. </a:t>
            </a:r>
            <a:endParaRPr lang="en-US" sz="2000" b="1" dirty="0"/>
          </a:p>
        </p:txBody>
      </p:sp>
    </p:spTree>
    <p:extLst>
      <p:ext uri="{BB962C8B-B14F-4D97-AF65-F5344CB8AC3E}">
        <p14:creationId xmlns:p14="http://schemas.microsoft.com/office/powerpoint/2010/main" val="56972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6858000" cy="653854"/>
          </a:xfrm>
        </p:spPr>
        <p:txBody>
          <a:bodyPr>
            <a:normAutofit/>
          </a:bodyPr>
          <a:lstStyle/>
          <a:p>
            <a:r>
              <a:rPr lang="en-US" dirty="0"/>
              <a:t>Why Learn the Command Line?</a:t>
            </a:r>
          </a:p>
        </p:txBody>
      </p:sp>
      <p:sp>
        <p:nvSpPr>
          <p:cNvPr id="3" name="TextBox 2">
            <a:extLst>
              <a:ext uri="{FF2B5EF4-FFF2-40B4-BE49-F238E27FC236}">
                <a16:creationId xmlns:a16="http://schemas.microsoft.com/office/drawing/2014/main" id="{EE52CC50-161F-4D78-B876-186263A05822}"/>
              </a:ext>
            </a:extLst>
          </p:cNvPr>
          <p:cNvSpPr txBox="1"/>
          <p:nvPr/>
        </p:nvSpPr>
        <p:spPr>
          <a:xfrm>
            <a:off x="457200" y="838200"/>
            <a:ext cx="8534400" cy="2646878"/>
          </a:xfrm>
          <a:prstGeom prst="rect">
            <a:avLst/>
          </a:prstGeom>
          <a:noFill/>
          <a:ln w="6350" cmpd="sng">
            <a:noFill/>
            <a:prstDash val="dash"/>
          </a:ln>
        </p:spPr>
        <p:txBody>
          <a:bodyPr wrap="square" rtlCol="0">
            <a:spAutoFit/>
          </a:bodyPr>
          <a:lstStyle/>
          <a:p>
            <a:r>
              <a:rPr lang="en-US" sz="2000" b="1" dirty="0"/>
              <a:t>As security professionals, the command line is seen as</a:t>
            </a:r>
          </a:p>
          <a:p>
            <a:pPr marL="457200" indent="-457200">
              <a:buFont typeface="Arial" panose="020B0604020202020204" pitchFamily="34" charset="0"/>
              <a:buChar char="•"/>
            </a:pPr>
            <a:endParaRPr lang="en-US" sz="2000" dirty="0"/>
          </a:p>
          <a:p>
            <a:pPr marL="342900" indent="-342900">
              <a:buFont typeface="Arial" panose="020B0604020202020204" pitchFamily="34" charset="0"/>
              <a:buChar char="•"/>
            </a:pPr>
            <a:r>
              <a:rPr lang="en-US" sz="2600" b="1" dirty="0"/>
              <a:t>A </a:t>
            </a:r>
            <a:r>
              <a:rPr lang="en-US" sz="2600" b="1" i="1" dirty="0">
                <a:solidFill>
                  <a:srgbClr val="FF0000"/>
                </a:solidFill>
              </a:rPr>
              <a:t>critical core competency</a:t>
            </a:r>
            <a:r>
              <a:rPr lang="en-US" sz="2600" b="1" dirty="0"/>
              <a:t> for the job.</a:t>
            </a:r>
            <a:br>
              <a:rPr lang="en-US" sz="2600" b="1" dirty="0"/>
            </a:br>
            <a:r>
              <a:rPr lang="en-US" sz="2000" dirty="0"/>
              <a:t>There’s no bones about it. Knowing how to use the command line is a near necessity for any IT-oriented job in the security space. When it comes to basic tasks like penetration testing, vulnerability assessment, user permissioning, and system configuration—command-line literacy is a must.  </a:t>
            </a:r>
            <a:endParaRPr lang="en-US" sz="2000" b="1" dirty="0"/>
          </a:p>
        </p:txBody>
      </p:sp>
      <p:sp>
        <p:nvSpPr>
          <p:cNvPr id="5" name="Rectangle 4">
            <a:extLst>
              <a:ext uri="{FF2B5EF4-FFF2-40B4-BE49-F238E27FC236}">
                <a16:creationId xmlns:a16="http://schemas.microsoft.com/office/drawing/2014/main" id="{0DCB1289-6DBD-4B9E-BE4C-7C39C1F23BEF}"/>
              </a:ext>
            </a:extLst>
          </p:cNvPr>
          <p:cNvSpPr/>
          <p:nvPr/>
        </p:nvSpPr>
        <p:spPr>
          <a:xfrm>
            <a:off x="457200" y="1371600"/>
            <a:ext cx="8534400" cy="22098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74377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6858000" cy="653854"/>
          </a:xfrm>
        </p:spPr>
        <p:txBody>
          <a:bodyPr>
            <a:normAutofit/>
          </a:bodyPr>
          <a:lstStyle/>
          <a:p>
            <a:r>
              <a:rPr lang="en-US" dirty="0"/>
              <a:t>Why Learn the Command Line?</a:t>
            </a:r>
          </a:p>
        </p:txBody>
      </p:sp>
      <p:sp>
        <p:nvSpPr>
          <p:cNvPr id="3" name="TextBox 2">
            <a:extLst>
              <a:ext uri="{FF2B5EF4-FFF2-40B4-BE49-F238E27FC236}">
                <a16:creationId xmlns:a16="http://schemas.microsoft.com/office/drawing/2014/main" id="{EE52CC50-161F-4D78-B876-186263A05822}"/>
              </a:ext>
            </a:extLst>
          </p:cNvPr>
          <p:cNvSpPr txBox="1"/>
          <p:nvPr/>
        </p:nvSpPr>
        <p:spPr>
          <a:xfrm>
            <a:off x="457200" y="838200"/>
            <a:ext cx="8534400" cy="2646878"/>
          </a:xfrm>
          <a:prstGeom prst="rect">
            <a:avLst/>
          </a:prstGeom>
          <a:noFill/>
          <a:ln w="6350" cmpd="sng">
            <a:noFill/>
            <a:prstDash val="dash"/>
          </a:ln>
        </p:spPr>
        <p:txBody>
          <a:bodyPr wrap="square" rtlCol="0">
            <a:spAutoFit/>
          </a:bodyPr>
          <a:lstStyle/>
          <a:p>
            <a:r>
              <a:rPr lang="en-US" sz="2000" b="1" dirty="0"/>
              <a:t>As security professionals, the command line is seen as</a:t>
            </a:r>
          </a:p>
          <a:p>
            <a:pPr marL="457200" indent="-457200">
              <a:buFont typeface="Arial" panose="020B0604020202020204" pitchFamily="34" charset="0"/>
              <a:buChar char="•"/>
            </a:pPr>
            <a:endParaRPr lang="en-US" sz="2000" dirty="0"/>
          </a:p>
          <a:p>
            <a:pPr marL="342900" indent="-342900">
              <a:buFont typeface="Arial" panose="020B0604020202020204" pitchFamily="34" charset="0"/>
              <a:buChar char="•"/>
            </a:pPr>
            <a:r>
              <a:rPr lang="en-US" sz="2600" b="1" dirty="0"/>
              <a:t>A </a:t>
            </a:r>
            <a:r>
              <a:rPr lang="en-US" sz="2600" b="1" i="1" dirty="0">
                <a:solidFill>
                  <a:srgbClr val="FF0000"/>
                </a:solidFill>
              </a:rPr>
              <a:t>critical core competency</a:t>
            </a:r>
            <a:r>
              <a:rPr lang="en-US" sz="2600" b="1" dirty="0"/>
              <a:t> for the job.</a:t>
            </a:r>
            <a:br>
              <a:rPr lang="en-US" sz="2600" b="1" dirty="0"/>
            </a:br>
            <a:r>
              <a:rPr lang="en-US" sz="2000" dirty="0"/>
              <a:t>There’s no bones about it. Knowing how to use the command line is a near necessity for any IT-oriented job in the security space. When it comes to basic tasks like penetration testing, vulnerability assessment, user permissioning, and system configuration—command-line literacy is a must.  </a:t>
            </a:r>
            <a:endParaRPr lang="en-US" sz="2000" b="1" dirty="0"/>
          </a:p>
        </p:txBody>
      </p:sp>
      <p:sp>
        <p:nvSpPr>
          <p:cNvPr id="5" name="Rectangle 4">
            <a:extLst>
              <a:ext uri="{FF2B5EF4-FFF2-40B4-BE49-F238E27FC236}">
                <a16:creationId xmlns:a16="http://schemas.microsoft.com/office/drawing/2014/main" id="{0DCB1289-6DBD-4B9E-BE4C-7C39C1F23BEF}"/>
              </a:ext>
            </a:extLst>
          </p:cNvPr>
          <p:cNvSpPr/>
          <p:nvPr/>
        </p:nvSpPr>
        <p:spPr>
          <a:xfrm>
            <a:off x="457200" y="1371600"/>
            <a:ext cx="8534400" cy="22098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113A96E4-D9CD-4613-9BD1-9EF701CFC0CB}"/>
              </a:ext>
            </a:extLst>
          </p:cNvPr>
          <p:cNvSpPr txBox="1"/>
          <p:nvPr/>
        </p:nvSpPr>
        <p:spPr>
          <a:xfrm>
            <a:off x="457200" y="4267200"/>
            <a:ext cx="8534400" cy="1569660"/>
          </a:xfrm>
          <a:prstGeom prst="rect">
            <a:avLst/>
          </a:prstGeom>
          <a:noFill/>
          <a:ln w="6350" cmpd="sng">
            <a:noFill/>
            <a:prstDash val="dash"/>
          </a:ln>
        </p:spPr>
        <p:txBody>
          <a:bodyPr wrap="square" rtlCol="0">
            <a:spAutoFit/>
          </a:bodyPr>
          <a:lstStyle/>
          <a:p>
            <a:pPr algn="ctr"/>
            <a:r>
              <a:rPr lang="en-US" sz="3200" b="1" u="sng" dirty="0"/>
              <a:t>Rest Assured</a:t>
            </a:r>
          </a:p>
          <a:p>
            <a:pPr algn="ctr"/>
            <a:r>
              <a:rPr lang="en-US" sz="3200" dirty="0"/>
              <a:t>We’ll be spending a </a:t>
            </a:r>
            <a:r>
              <a:rPr lang="en-US" sz="3200" i="1" u="sng" dirty="0"/>
              <a:t>lot</a:t>
            </a:r>
            <a:r>
              <a:rPr lang="en-US" sz="3200" dirty="0"/>
              <a:t> of time with the command line in this program. </a:t>
            </a:r>
          </a:p>
        </p:txBody>
      </p:sp>
    </p:spTree>
    <p:extLst>
      <p:ext uri="{BB962C8B-B14F-4D97-AF65-F5344CB8AC3E}">
        <p14:creationId xmlns:p14="http://schemas.microsoft.com/office/powerpoint/2010/main" val="24907451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Words to the Wise</a:t>
            </a:r>
          </a:p>
        </p:txBody>
      </p:sp>
      <p:sp>
        <p:nvSpPr>
          <p:cNvPr id="3" name="TextBox 2">
            <a:extLst>
              <a:ext uri="{FF2B5EF4-FFF2-40B4-BE49-F238E27FC236}">
                <a16:creationId xmlns:a16="http://schemas.microsoft.com/office/drawing/2014/main" id="{5CCD0CD7-F454-43B6-A623-7B93B7847CAE}"/>
              </a:ext>
            </a:extLst>
          </p:cNvPr>
          <p:cNvSpPr txBox="1"/>
          <p:nvPr/>
        </p:nvSpPr>
        <p:spPr>
          <a:xfrm>
            <a:off x="342900" y="838200"/>
            <a:ext cx="5981700" cy="4893647"/>
          </a:xfrm>
          <a:prstGeom prst="rect">
            <a:avLst/>
          </a:prstGeom>
          <a:noFill/>
          <a:ln w="19050">
            <a:noFill/>
          </a:ln>
        </p:spPr>
        <p:txBody>
          <a:bodyPr wrap="square" rtlCol="0">
            <a:spAutoFit/>
          </a:bodyPr>
          <a:lstStyle/>
          <a:p>
            <a:r>
              <a:rPr lang="en-US" sz="2600" b="1" dirty="0"/>
              <a:t>A few tips to follow:</a:t>
            </a:r>
          </a:p>
          <a:p>
            <a:endParaRPr lang="en-US" sz="2600" b="1" u="sng" dirty="0"/>
          </a:p>
          <a:p>
            <a:pPr marL="457200" indent="-457200">
              <a:buFont typeface="Arial" panose="020B0604020202020204" pitchFamily="34" charset="0"/>
              <a:buChar char="•"/>
            </a:pPr>
            <a:r>
              <a:rPr lang="en-US" sz="2600" dirty="0"/>
              <a:t>The best way to learn the command line is to </a:t>
            </a:r>
            <a:r>
              <a:rPr lang="en-US" sz="2600" b="1" i="1" u="sng" dirty="0"/>
              <a:t>use</a:t>
            </a:r>
            <a:r>
              <a:rPr lang="en-US" sz="2600" dirty="0"/>
              <a:t> it.</a:t>
            </a:r>
          </a:p>
          <a:p>
            <a:pPr marL="457200" indent="-457200">
              <a:buFont typeface="Arial" panose="020B0604020202020204" pitchFamily="34" charset="0"/>
              <a:buChar char="•"/>
            </a:pPr>
            <a:endParaRPr lang="en-US" sz="2600" dirty="0"/>
          </a:p>
          <a:p>
            <a:pPr marL="457200" indent="-457200">
              <a:buFont typeface="Arial" panose="020B0604020202020204" pitchFamily="34" charset="0"/>
              <a:buChar char="•"/>
            </a:pPr>
            <a:r>
              <a:rPr lang="en-US" sz="2600" dirty="0"/>
              <a:t>This week will be heavily oriented around hands-on activities. </a:t>
            </a:r>
          </a:p>
          <a:p>
            <a:pPr marL="457200" indent="-457200">
              <a:buFont typeface="Arial" panose="020B0604020202020204" pitchFamily="34" charset="0"/>
              <a:buChar char="•"/>
            </a:pPr>
            <a:endParaRPr lang="en-US" sz="2600" dirty="0"/>
          </a:p>
          <a:p>
            <a:pPr marL="457200" indent="-457200">
              <a:buFont typeface="Arial" panose="020B0604020202020204" pitchFamily="34" charset="0"/>
              <a:buChar char="•"/>
            </a:pPr>
            <a:r>
              <a:rPr lang="en-US" sz="2600" dirty="0"/>
              <a:t>Take notes during each demo and try your best on the activities.</a:t>
            </a:r>
          </a:p>
          <a:p>
            <a:pPr marL="457200" indent="-457200">
              <a:buFont typeface="Arial" panose="020B0604020202020204" pitchFamily="34" charset="0"/>
              <a:buChar char="•"/>
            </a:pPr>
            <a:endParaRPr lang="en-US" sz="2600" dirty="0"/>
          </a:p>
          <a:p>
            <a:pPr marL="457200" indent="-457200">
              <a:buFont typeface="Arial" panose="020B0604020202020204" pitchFamily="34" charset="0"/>
              <a:buChar char="•"/>
            </a:pPr>
            <a:r>
              <a:rPr lang="en-US" sz="2600" dirty="0"/>
              <a:t>Remember practice makes perfect!</a:t>
            </a:r>
          </a:p>
        </p:txBody>
      </p:sp>
      <p:grpSp>
        <p:nvGrpSpPr>
          <p:cNvPr id="10" name="Group 9">
            <a:extLst>
              <a:ext uri="{FF2B5EF4-FFF2-40B4-BE49-F238E27FC236}">
                <a16:creationId xmlns:a16="http://schemas.microsoft.com/office/drawing/2014/main" id="{088B7876-CBA4-45CC-B516-9CE862575493}"/>
              </a:ext>
            </a:extLst>
          </p:cNvPr>
          <p:cNvGrpSpPr/>
          <p:nvPr/>
        </p:nvGrpSpPr>
        <p:grpSpPr>
          <a:xfrm>
            <a:off x="6311463" y="1143000"/>
            <a:ext cx="2642037" cy="4895617"/>
            <a:chOff x="6130089" y="971783"/>
            <a:chExt cx="2823411" cy="5231698"/>
          </a:xfrm>
        </p:grpSpPr>
        <p:pic>
          <p:nvPicPr>
            <p:cNvPr id="7" name="Picture 6">
              <a:extLst>
                <a:ext uri="{FF2B5EF4-FFF2-40B4-BE49-F238E27FC236}">
                  <a16:creationId xmlns:a16="http://schemas.microsoft.com/office/drawing/2014/main" id="{2044C1C1-CD5C-4B1E-884F-226A21A291F7}"/>
                </a:ext>
              </a:extLst>
            </p:cNvPr>
            <p:cNvPicPr>
              <a:picLocks noChangeAspect="1"/>
            </p:cNvPicPr>
            <p:nvPr/>
          </p:nvPicPr>
          <p:blipFill rotWithShape="1">
            <a:blip r:embed="rId3">
              <a:extLst>
                <a:ext uri="{28A0092B-C50C-407E-A947-70E740481C1C}">
                  <a14:useLocalDpi xmlns:a14="http://schemas.microsoft.com/office/drawing/2010/main" val="0"/>
                </a:ext>
              </a:extLst>
            </a:blip>
            <a:srcRect l="20833" t="15625" r="21875" b="34896"/>
            <a:stretch/>
          </p:blipFill>
          <p:spPr>
            <a:xfrm>
              <a:off x="6130089" y="3765081"/>
              <a:ext cx="2823411" cy="2438400"/>
            </a:xfrm>
            <a:prstGeom prst="rect">
              <a:avLst/>
            </a:prstGeom>
          </p:spPr>
        </p:pic>
        <p:pic>
          <p:nvPicPr>
            <p:cNvPr id="9" name="Picture 8">
              <a:extLst>
                <a:ext uri="{FF2B5EF4-FFF2-40B4-BE49-F238E27FC236}">
                  <a16:creationId xmlns:a16="http://schemas.microsoft.com/office/drawing/2014/main" id="{02C577AE-CAC5-42CF-A32E-DC6F2E6BF29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5391" t="15555" r="26565" b="27778"/>
            <a:stretch/>
          </p:blipFill>
          <p:spPr>
            <a:xfrm>
              <a:off x="6418998" y="971783"/>
              <a:ext cx="2245592" cy="2793298"/>
            </a:xfrm>
            <a:prstGeom prst="rect">
              <a:avLst/>
            </a:prstGeom>
          </p:spPr>
        </p:pic>
      </p:grpSp>
    </p:spTree>
    <p:extLst>
      <p:ext uri="{BB962C8B-B14F-4D97-AF65-F5344CB8AC3E}">
        <p14:creationId xmlns:p14="http://schemas.microsoft.com/office/powerpoint/2010/main" val="18184235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DC68B-22FE-4817-BEE3-75D9BF9E052B}"/>
              </a:ext>
            </a:extLst>
          </p:cNvPr>
          <p:cNvSpPr>
            <a:spLocks noGrp="1"/>
          </p:cNvSpPr>
          <p:nvPr>
            <p:ph type="title"/>
          </p:nvPr>
        </p:nvSpPr>
        <p:spPr/>
        <p:txBody>
          <a:bodyPr/>
          <a:lstStyle/>
          <a:p>
            <a:r>
              <a:rPr lang="en-US" dirty="0"/>
              <a:t>Activity Time!</a:t>
            </a:r>
          </a:p>
        </p:txBody>
      </p:sp>
    </p:spTree>
    <p:extLst>
      <p:ext uri="{BB962C8B-B14F-4D97-AF65-F5344CB8AC3E}">
        <p14:creationId xmlns:p14="http://schemas.microsoft.com/office/powerpoint/2010/main" val="29103404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Terminal and Git Bash</a:t>
            </a:r>
          </a:p>
        </p:txBody>
      </p:sp>
      <p:sp>
        <p:nvSpPr>
          <p:cNvPr id="5" name="TextBox 4">
            <a:extLst>
              <a:ext uri="{FF2B5EF4-FFF2-40B4-BE49-F238E27FC236}">
                <a16:creationId xmlns:a16="http://schemas.microsoft.com/office/drawing/2014/main" id="{E8D5F36F-DD5B-405B-9C4A-F6D0EB81F589}"/>
              </a:ext>
            </a:extLst>
          </p:cNvPr>
          <p:cNvSpPr txBox="1"/>
          <p:nvPr/>
        </p:nvSpPr>
        <p:spPr>
          <a:xfrm>
            <a:off x="457200" y="5105400"/>
            <a:ext cx="8534400" cy="1077218"/>
          </a:xfrm>
          <a:prstGeom prst="rect">
            <a:avLst/>
          </a:prstGeom>
          <a:noFill/>
          <a:ln w="6350" cmpd="sng">
            <a:noFill/>
            <a:prstDash val="dash"/>
          </a:ln>
        </p:spPr>
        <p:txBody>
          <a:bodyPr wrap="square" rtlCol="0">
            <a:spAutoFit/>
          </a:bodyPr>
          <a:lstStyle/>
          <a:p>
            <a:pPr algn="ctr"/>
            <a:r>
              <a:rPr lang="en-US" sz="3200" dirty="0"/>
              <a:t>In this program, we’ll be focused on learning the </a:t>
            </a:r>
            <a:r>
              <a:rPr lang="en-US" sz="3200" b="1" dirty="0"/>
              <a:t>Unix command line</a:t>
            </a:r>
            <a:r>
              <a:rPr lang="en-US" sz="3200" dirty="0"/>
              <a:t>.</a:t>
            </a:r>
          </a:p>
        </p:txBody>
      </p:sp>
      <p:sp>
        <p:nvSpPr>
          <p:cNvPr id="6" name="TextBox 5">
            <a:extLst>
              <a:ext uri="{FF2B5EF4-FFF2-40B4-BE49-F238E27FC236}">
                <a16:creationId xmlns:a16="http://schemas.microsoft.com/office/drawing/2014/main" id="{E167B2DD-8223-419C-A5B6-41243679FD4B}"/>
              </a:ext>
            </a:extLst>
          </p:cNvPr>
          <p:cNvSpPr txBox="1"/>
          <p:nvPr/>
        </p:nvSpPr>
        <p:spPr>
          <a:xfrm>
            <a:off x="457200" y="1042881"/>
            <a:ext cx="3962400" cy="523220"/>
          </a:xfrm>
          <a:prstGeom prst="rect">
            <a:avLst/>
          </a:prstGeom>
          <a:noFill/>
          <a:ln w="6350" cmpd="sng">
            <a:noFill/>
            <a:prstDash val="dash"/>
          </a:ln>
        </p:spPr>
        <p:txBody>
          <a:bodyPr wrap="square" rtlCol="0">
            <a:spAutoFit/>
          </a:bodyPr>
          <a:lstStyle/>
          <a:p>
            <a:pPr algn="ctr"/>
            <a:r>
              <a:rPr lang="en-US" sz="2800" b="1" dirty="0"/>
              <a:t>Mac (Terminal)</a:t>
            </a:r>
          </a:p>
        </p:txBody>
      </p:sp>
      <p:sp>
        <p:nvSpPr>
          <p:cNvPr id="7" name="TextBox 6">
            <a:extLst>
              <a:ext uri="{FF2B5EF4-FFF2-40B4-BE49-F238E27FC236}">
                <a16:creationId xmlns:a16="http://schemas.microsoft.com/office/drawing/2014/main" id="{49A6D99A-5A21-437B-8BBF-ABFDF1812896}"/>
              </a:ext>
            </a:extLst>
          </p:cNvPr>
          <p:cNvSpPr txBox="1"/>
          <p:nvPr/>
        </p:nvSpPr>
        <p:spPr>
          <a:xfrm>
            <a:off x="4800600" y="1042881"/>
            <a:ext cx="3962400" cy="523220"/>
          </a:xfrm>
          <a:prstGeom prst="rect">
            <a:avLst/>
          </a:prstGeom>
          <a:noFill/>
          <a:ln w="6350" cmpd="sng">
            <a:noFill/>
            <a:prstDash val="dash"/>
          </a:ln>
        </p:spPr>
        <p:txBody>
          <a:bodyPr wrap="square" rtlCol="0">
            <a:spAutoFit/>
          </a:bodyPr>
          <a:lstStyle/>
          <a:p>
            <a:pPr algn="ctr"/>
            <a:r>
              <a:rPr lang="en-US" sz="2800" b="1" dirty="0"/>
              <a:t>Windows (Git Bash)</a:t>
            </a:r>
          </a:p>
        </p:txBody>
      </p:sp>
      <p:pic>
        <p:nvPicPr>
          <p:cNvPr id="2050" name="Picture 2" descr="Image result for git bash logo">
            <a:extLst>
              <a:ext uri="{FF2B5EF4-FFF2-40B4-BE49-F238E27FC236}">
                <a16:creationId xmlns:a16="http://schemas.microsoft.com/office/drawing/2014/main" id="{110AD00F-CE5B-445B-97A2-D53467AE07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6532" y="1955128"/>
            <a:ext cx="2850535" cy="285053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mac terminal logo">
            <a:extLst>
              <a:ext uri="{FF2B5EF4-FFF2-40B4-BE49-F238E27FC236}">
                <a16:creationId xmlns:a16="http://schemas.microsoft.com/office/drawing/2014/main" id="{5C98470F-60E7-4FAE-A325-D51E6D746A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6944" y="1795689"/>
            <a:ext cx="3342912" cy="32253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42263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14400"/>
            <a:ext cx="8458200" cy="5334000"/>
          </a:xfrm>
        </p:spPr>
        <p:txBody>
          <a:bodyPr>
            <a:noAutofit/>
          </a:bodyPr>
          <a:lstStyle/>
          <a:p>
            <a:pPr marL="0" indent="0">
              <a:lnSpc>
                <a:spcPct val="110000"/>
              </a:lnSpc>
              <a:buNone/>
            </a:pPr>
            <a:r>
              <a:rPr lang="en-US" dirty="0"/>
              <a:t>Take a moment to install and locate your instance of the command line.</a:t>
            </a:r>
          </a:p>
          <a:p>
            <a:pPr marL="0" indent="0">
              <a:lnSpc>
                <a:spcPct val="110000"/>
              </a:lnSpc>
              <a:buNone/>
            </a:pPr>
            <a:endParaRPr lang="en-US" sz="400" b="1" u="sng" dirty="0"/>
          </a:p>
          <a:p>
            <a:pPr marL="0" indent="0">
              <a:lnSpc>
                <a:spcPct val="110000"/>
              </a:lnSpc>
              <a:buNone/>
            </a:pPr>
            <a:r>
              <a:rPr lang="en-US" b="1" dirty="0"/>
              <a:t>Windows Users </a:t>
            </a:r>
          </a:p>
          <a:p>
            <a:pPr marL="342900" indent="-342900">
              <a:lnSpc>
                <a:spcPct val="100000"/>
              </a:lnSpc>
              <a:buFont typeface="+mj-lt"/>
              <a:buAutoNum type="arabicPeriod"/>
            </a:pPr>
            <a:r>
              <a:rPr lang="en-US" dirty="0"/>
              <a:t>Go to </a:t>
            </a:r>
            <a:r>
              <a:rPr lang="en-US" dirty="0">
                <a:hlinkClick r:id="rId2"/>
              </a:rPr>
              <a:t>https://gitforwindows.org</a:t>
            </a:r>
            <a:r>
              <a:rPr lang="en-US" dirty="0"/>
              <a:t> to download the Git Bash .exe file for your computer. </a:t>
            </a:r>
          </a:p>
          <a:p>
            <a:pPr marL="342900" indent="-342900">
              <a:lnSpc>
                <a:spcPct val="100000"/>
              </a:lnSpc>
              <a:buFont typeface="+mj-lt"/>
              <a:buAutoNum type="arabicPeriod"/>
            </a:pPr>
            <a:r>
              <a:rPr lang="en-US" dirty="0"/>
              <a:t>Double-click the .exe you downloaded and accept the default settings to complete the installation.  </a:t>
            </a:r>
          </a:p>
          <a:p>
            <a:pPr marL="342900" indent="-342900">
              <a:lnSpc>
                <a:spcPct val="100000"/>
              </a:lnSpc>
              <a:buFont typeface="+mj-lt"/>
              <a:buAutoNum type="arabicPeriod"/>
            </a:pPr>
            <a:r>
              <a:rPr lang="en-US" dirty="0"/>
              <a:t>After the installation is complete, double-click the Git Bash icon to open the terminal window.</a:t>
            </a:r>
          </a:p>
          <a:p>
            <a:pPr marL="0" indent="0">
              <a:lnSpc>
                <a:spcPct val="110000"/>
              </a:lnSpc>
              <a:buNone/>
            </a:pPr>
            <a:endParaRPr lang="en-US" sz="400" b="1" dirty="0"/>
          </a:p>
          <a:p>
            <a:pPr marL="0" indent="0">
              <a:lnSpc>
                <a:spcPct val="110000"/>
              </a:lnSpc>
              <a:buNone/>
            </a:pPr>
            <a:r>
              <a:rPr lang="en-US" b="1" dirty="0"/>
              <a:t>Mac Users</a:t>
            </a:r>
          </a:p>
          <a:p>
            <a:pPr marL="0" indent="0">
              <a:lnSpc>
                <a:spcPct val="110000"/>
              </a:lnSpc>
              <a:buNone/>
            </a:pPr>
            <a:r>
              <a:rPr lang="en-US" dirty="0"/>
              <a:t>No installation needed! </a:t>
            </a:r>
          </a:p>
          <a:p>
            <a:pPr marL="342900" indent="-342900">
              <a:lnSpc>
                <a:spcPct val="100000"/>
              </a:lnSpc>
              <a:buFont typeface="+mj-lt"/>
              <a:buAutoNum type="arabicPeriod"/>
            </a:pPr>
            <a:r>
              <a:rPr lang="en-US" dirty="0"/>
              <a:t>Select </a:t>
            </a:r>
            <a:r>
              <a:rPr lang="en-US" b="1" dirty="0"/>
              <a:t>Command</a:t>
            </a:r>
            <a:r>
              <a:rPr lang="en-US" dirty="0"/>
              <a:t> + </a:t>
            </a:r>
            <a:r>
              <a:rPr lang="en-US" b="1" dirty="0"/>
              <a:t>Space</a:t>
            </a:r>
            <a:r>
              <a:rPr lang="en-US" dirty="0"/>
              <a:t> to open </a:t>
            </a:r>
            <a:r>
              <a:rPr lang="en-US" b="1" dirty="0"/>
              <a:t>Launcher</a:t>
            </a:r>
            <a:r>
              <a:rPr lang="en-US" dirty="0"/>
              <a:t>.</a:t>
            </a:r>
          </a:p>
          <a:p>
            <a:pPr marL="342900" indent="-342900">
              <a:lnSpc>
                <a:spcPct val="100000"/>
              </a:lnSpc>
              <a:buFont typeface="+mj-lt"/>
              <a:buAutoNum type="arabicPeriod"/>
            </a:pPr>
            <a:r>
              <a:rPr lang="en-US" dirty="0"/>
              <a:t>In the search box, type </a:t>
            </a:r>
            <a:r>
              <a:rPr lang="en-US" b="1" dirty="0"/>
              <a:t>Terminal</a:t>
            </a:r>
            <a:r>
              <a:rPr lang="en-US" dirty="0"/>
              <a:t> and then hit </a:t>
            </a:r>
            <a:r>
              <a:rPr lang="en-US" b="1" dirty="0"/>
              <a:t>Enter</a:t>
            </a:r>
            <a:r>
              <a:rPr lang="en-US" dirty="0"/>
              <a:t> to open the Terminal window. </a:t>
            </a:r>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p:txBody>
          <a:bodyPr/>
          <a:lstStyle/>
          <a:p>
            <a:r>
              <a:rPr lang="en-US" dirty="0"/>
              <a:t>Activity: Setup Time (10 min)</a:t>
            </a:r>
          </a:p>
        </p:txBody>
      </p:sp>
    </p:spTree>
    <p:extLst>
      <p:ext uri="{BB962C8B-B14F-4D97-AF65-F5344CB8AC3E}">
        <p14:creationId xmlns:p14="http://schemas.microsoft.com/office/powerpoint/2010/main" val="33183061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Basic Terminal Commands</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2895600"/>
            <a:ext cx="8610600" cy="1077218"/>
          </a:xfrm>
          <a:prstGeom prst="rect">
            <a:avLst/>
          </a:prstGeom>
          <a:noFill/>
          <a:ln w="19050">
            <a:solidFill>
              <a:srgbClr val="FF0000"/>
            </a:solidFill>
          </a:ln>
        </p:spPr>
        <p:txBody>
          <a:bodyPr wrap="square" rtlCol="0">
            <a:spAutoFit/>
          </a:bodyPr>
          <a:lstStyle/>
          <a:p>
            <a:pPr algn="ctr"/>
            <a:r>
              <a:rPr lang="en-US" sz="6400" b="1" dirty="0">
                <a:solidFill>
                  <a:srgbClr val="FF0000"/>
                </a:solidFill>
              </a:rPr>
              <a:t>Instructor Demo</a:t>
            </a:r>
          </a:p>
        </p:txBody>
      </p:sp>
    </p:spTree>
    <p:extLst>
      <p:ext uri="{BB962C8B-B14F-4D97-AF65-F5344CB8AC3E}">
        <p14:creationId xmlns:p14="http://schemas.microsoft.com/office/powerpoint/2010/main" val="26720135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5334000"/>
          </a:xfrm>
        </p:spPr>
        <p:txBody>
          <a:bodyPr>
            <a:normAutofit/>
          </a:bodyPr>
          <a:lstStyle/>
          <a:p>
            <a:pPr marL="0" indent="0">
              <a:lnSpc>
                <a:spcPct val="110000"/>
              </a:lnSpc>
              <a:buNone/>
            </a:pPr>
            <a:r>
              <a:rPr lang="en-US" sz="2400" dirty="0"/>
              <a:t>Using only the command line, complete the following:</a:t>
            </a:r>
          </a:p>
          <a:p>
            <a:pPr marL="457200" indent="-457200">
              <a:lnSpc>
                <a:spcPct val="100000"/>
              </a:lnSpc>
              <a:buFont typeface="+mj-lt"/>
              <a:buAutoNum type="arabicPeriod"/>
            </a:pPr>
            <a:r>
              <a:rPr lang="en-US" sz="2400" dirty="0"/>
              <a:t>Create a folder on your desktop called </a:t>
            </a:r>
            <a:r>
              <a:rPr lang="en-US" sz="2400" b="1" dirty="0" err="1">
                <a:cs typeface="Courier New" panose="02070309020205020404" pitchFamily="49" charset="0"/>
              </a:rPr>
              <a:t>MyHacks</a:t>
            </a:r>
            <a:r>
              <a:rPr lang="en-US" sz="2400" dirty="0"/>
              <a:t>.</a:t>
            </a:r>
          </a:p>
          <a:p>
            <a:pPr marL="457200" indent="-457200">
              <a:lnSpc>
                <a:spcPct val="100000"/>
              </a:lnSpc>
              <a:buFont typeface="+mj-lt"/>
              <a:buAutoNum type="arabicPeriod"/>
            </a:pPr>
            <a:r>
              <a:rPr lang="en-US" sz="2400" dirty="0"/>
              <a:t>Navigate into the </a:t>
            </a:r>
            <a:r>
              <a:rPr lang="en-US" sz="2400" b="1" dirty="0" err="1">
                <a:cs typeface="Courier New" panose="02070309020205020404" pitchFamily="49" charset="0"/>
              </a:rPr>
              <a:t>MyHacks</a:t>
            </a:r>
            <a:r>
              <a:rPr lang="en-US" sz="2400" dirty="0"/>
              <a:t> folder.</a:t>
            </a:r>
          </a:p>
          <a:p>
            <a:pPr marL="457200" indent="-457200">
              <a:lnSpc>
                <a:spcPct val="100000"/>
              </a:lnSpc>
              <a:buFont typeface="+mj-lt"/>
              <a:buAutoNum type="arabicPeriod"/>
            </a:pPr>
            <a:r>
              <a:rPr lang="en-US" sz="2400" dirty="0"/>
              <a:t>From within the </a:t>
            </a:r>
            <a:r>
              <a:rPr lang="en-US" sz="2400" b="1" dirty="0" err="1">
                <a:cs typeface="Courier New" panose="02070309020205020404" pitchFamily="49" charset="0"/>
              </a:rPr>
              <a:t>MyHacks</a:t>
            </a:r>
            <a:r>
              <a:rPr lang="en-US" sz="2400" dirty="0"/>
              <a:t> folder, print the working directory.</a:t>
            </a:r>
          </a:p>
          <a:p>
            <a:pPr marL="457200" indent="-457200">
              <a:lnSpc>
                <a:spcPct val="100000"/>
              </a:lnSpc>
              <a:buFont typeface="+mj-lt"/>
              <a:buAutoNum type="arabicPeriod"/>
            </a:pPr>
            <a:r>
              <a:rPr lang="en-US" sz="2400" dirty="0"/>
              <a:t>Create three files inside the </a:t>
            </a:r>
            <a:r>
              <a:rPr lang="en-US" sz="2400" b="1" dirty="0" err="1">
                <a:cs typeface="Courier New" panose="02070309020205020404" pitchFamily="49" charset="0"/>
              </a:rPr>
              <a:t>MyHacks</a:t>
            </a:r>
            <a:r>
              <a:rPr lang="en-US" sz="2400" dirty="0"/>
              <a:t> folder: </a:t>
            </a:r>
            <a:r>
              <a:rPr lang="en-US" sz="2400" b="1" dirty="0"/>
              <a:t>DoS.txt</a:t>
            </a:r>
            <a:r>
              <a:rPr lang="en-US" sz="2400" dirty="0"/>
              <a:t>, </a:t>
            </a:r>
            <a:r>
              <a:rPr lang="en-US" sz="2400" b="1" dirty="0" err="1"/>
              <a:t>Phishing.txt</a:t>
            </a:r>
            <a:r>
              <a:rPr lang="en-US" sz="2400" dirty="0"/>
              <a:t>, and </a:t>
            </a:r>
            <a:r>
              <a:rPr lang="en-US" sz="2400" b="1" dirty="0"/>
              <a:t>Keylogger.txt</a:t>
            </a:r>
            <a:r>
              <a:rPr lang="en-US" sz="2400" dirty="0"/>
              <a:t>.</a:t>
            </a:r>
          </a:p>
          <a:p>
            <a:pPr marL="457200" indent="-457200">
              <a:lnSpc>
                <a:spcPct val="100000"/>
              </a:lnSpc>
              <a:buFont typeface="+mj-lt"/>
              <a:buAutoNum type="arabicPeriod"/>
            </a:pPr>
            <a:r>
              <a:rPr lang="en-US" sz="2400" dirty="0"/>
              <a:t>Display all of the files created.</a:t>
            </a:r>
          </a:p>
          <a:p>
            <a:pPr marL="457200" indent="-457200">
              <a:lnSpc>
                <a:spcPct val="100000"/>
              </a:lnSpc>
              <a:buFont typeface="+mj-lt"/>
              <a:buAutoNum type="arabicPeriod"/>
            </a:pPr>
            <a:r>
              <a:rPr lang="en-US" sz="2400" dirty="0"/>
              <a:t>Open the folder in your file explorer. </a:t>
            </a:r>
          </a:p>
          <a:p>
            <a:pPr marL="457200" indent="-457200">
              <a:lnSpc>
                <a:spcPct val="100000"/>
              </a:lnSpc>
              <a:buFont typeface="+mj-lt"/>
              <a:buAutoNum type="arabicPeriod"/>
            </a:pPr>
            <a:r>
              <a:rPr lang="en-US" sz="2400" dirty="0"/>
              <a:t>Clear the terminal history.</a:t>
            </a:r>
          </a:p>
          <a:p>
            <a:pPr marL="0" indent="0">
              <a:lnSpc>
                <a:spcPct val="110000"/>
              </a:lnSpc>
              <a:buNone/>
            </a:pPr>
            <a:endParaRPr lang="en-US" sz="2400" dirty="0"/>
          </a:p>
          <a:p>
            <a:pPr marL="0" indent="0">
              <a:buNone/>
            </a:pPr>
            <a:endParaRPr lang="en-US" sz="2400" dirty="0"/>
          </a:p>
          <a:p>
            <a:pPr marL="0" indent="0">
              <a:buNone/>
            </a:pPr>
            <a:endParaRPr lang="en-US" sz="2400" dirty="0"/>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p:txBody>
          <a:bodyPr/>
          <a:lstStyle/>
          <a:p>
            <a:r>
              <a:rPr lang="en-US" dirty="0"/>
              <a:t>Activity: </a:t>
            </a:r>
            <a:r>
              <a:rPr lang="en-US" dirty="0" err="1"/>
              <a:t>MyHacks</a:t>
            </a:r>
            <a:r>
              <a:rPr lang="en-US" dirty="0"/>
              <a:t> Folder (10 min)</a:t>
            </a:r>
          </a:p>
        </p:txBody>
      </p:sp>
      <p:sp>
        <p:nvSpPr>
          <p:cNvPr id="6" name="Rectangle 2">
            <a:extLst>
              <a:ext uri="{FF2B5EF4-FFF2-40B4-BE49-F238E27FC236}">
                <a16:creationId xmlns:a16="http://schemas.microsoft.com/office/drawing/2014/main" id="{55716153-75B1-44B0-BD76-1B107514F53B}"/>
              </a:ext>
            </a:extLst>
          </p:cNvPr>
          <p:cNvSpPr>
            <a:spLocks noChangeArrowheads="1"/>
          </p:cNvSpPr>
          <p:nvPr/>
        </p:nvSpPr>
        <p:spPr bwMode="auto">
          <a:xfrm>
            <a:off x="0" y="-138499"/>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095948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Relative Paths</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2895600"/>
            <a:ext cx="8610600" cy="1077218"/>
          </a:xfrm>
          <a:prstGeom prst="rect">
            <a:avLst/>
          </a:prstGeom>
          <a:noFill/>
          <a:ln w="19050">
            <a:solidFill>
              <a:srgbClr val="FF0000"/>
            </a:solidFill>
          </a:ln>
        </p:spPr>
        <p:txBody>
          <a:bodyPr wrap="square" rtlCol="0">
            <a:spAutoFit/>
          </a:bodyPr>
          <a:lstStyle/>
          <a:p>
            <a:pPr algn="ctr"/>
            <a:r>
              <a:rPr lang="en-US" sz="6400" b="1" dirty="0">
                <a:solidFill>
                  <a:srgbClr val="FF0000"/>
                </a:solidFill>
              </a:rPr>
              <a:t>Instructor Demo</a:t>
            </a:r>
          </a:p>
        </p:txBody>
      </p:sp>
    </p:spTree>
    <p:extLst>
      <p:ext uri="{BB962C8B-B14F-4D97-AF65-F5344CB8AC3E}">
        <p14:creationId xmlns:p14="http://schemas.microsoft.com/office/powerpoint/2010/main" val="31373582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p:txBody>
          <a:bodyPr/>
          <a:lstStyle/>
          <a:p>
            <a:r>
              <a:rPr lang="en-US" dirty="0"/>
              <a:t>This Week</a:t>
            </a:r>
          </a:p>
        </p:txBody>
      </p:sp>
      <p:sp>
        <p:nvSpPr>
          <p:cNvPr id="7" name="TextBox 6">
            <a:extLst>
              <a:ext uri="{FF2B5EF4-FFF2-40B4-BE49-F238E27FC236}">
                <a16:creationId xmlns:a16="http://schemas.microsoft.com/office/drawing/2014/main" id="{423AA830-7FDC-4C58-BF54-3CB601F1AF69}"/>
              </a:ext>
            </a:extLst>
          </p:cNvPr>
          <p:cNvSpPr txBox="1"/>
          <p:nvPr/>
        </p:nvSpPr>
        <p:spPr>
          <a:xfrm>
            <a:off x="5775326" y="2351038"/>
            <a:ext cx="3368673" cy="2062103"/>
          </a:xfrm>
          <a:prstGeom prst="rect">
            <a:avLst/>
          </a:prstGeom>
          <a:noFill/>
        </p:spPr>
        <p:txBody>
          <a:bodyPr wrap="square" rtlCol="0">
            <a:spAutoFit/>
          </a:bodyPr>
          <a:lstStyle/>
          <a:p>
            <a:r>
              <a:rPr lang="en-US" sz="3200" b="1" u="sng" dirty="0"/>
              <a:t>Welcome Back!</a:t>
            </a:r>
          </a:p>
          <a:p>
            <a:r>
              <a:rPr lang="en-US" sz="3200" dirty="0"/>
              <a:t>This week, we’ll be getting our hands dirty . . .</a:t>
            </a:r>
          </a:p>
        </p:txBody>
      </p:sp>
      <p:pic>
        <p:nvPicPr>
          <p:cNvPr id="8" name="Picture 7">
            <a:extLst>
              <a:ext uri="{FF2B5EF4-FFF2-40B4-BE49-F238E27FC236}">
                <a16:creationId xmlns:a16="http://schemas.microsoft.com/office/drawing/2014/main" id="{306D7848-05F1-4700-BFBD-7CB02437482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1199" r="10409"/>
          <a:stretch/>
        </p:blipFill>
        <p:spPr>
          <a:xfrm>
            <a:off x="373063" y="838200"/>
            <a:ext cx="5334000" cy="5334000"/>
          </a:xfrm>
          <a:prstGeom prst="rect">
            <a:avLst/>
          </a:prstGeom>
        </p:spPr>
      </p:pic>
    </p:spTree>
    <p:extLst>
      <p:ext uri="{BB962C8B-B14F-4D97-AF65-F5344CB8AC3E}">
        <p14:creationId xmlns:p14="http://schemas.microsoft.com/office/powerpoint/2010/main" val="10550346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90600"/>
            <a:ext cx="8616470" cy="4968875"/>
          </a:xfrm>
        </p:spPr>
        <p:txBody>
          <a:bodyPr>
            <a:noAutofit/>
          </a:bodyPr>
          <a:lstStyle/>
          <a:p>
            <a:pPr marL="0" indent="0">
              <a:lnSpc>
                <a:spcPct val="100000"/>
              </a:lnSpc>
              <a:buNone/>
            </a:pPr>
            <a:r>
              <a:rPr lang="en-US" sz="2000" b="1" dirty="0"/>
              <a:t>Instructions</a:t>
            </a:r>
          </a:p>
          <a:p>
            <a:pPr>
              <a:lnSpc>
                <a:spcPct val="100000"/>
              </a:lnSpc>
            </a:pPr>
            <a:r>
              <a:rPr lang="en-US" sz="2000" dirty="0"/>
              <a:t>We just provided you with three folder mazes. Each folder maze is composed of a set of deeply nested subfolders. At the base of each folder is a file called </a:t>
            </a:r>
            <a:r>
              <a:rPr lang="en-US" sz="2000" b="1" dirty="0" err="1"/>
              <a:t>start.txt</a:t>
            </a:r>
            <a:r>
              <a:rPr lang="en-US" sz="2000" dirty="0"/>
              <a:t>.</a:t>
            </a:r>
          </a:p>
          <a:p>
            <a:pPr>
              <a:lnSpc>
                <a:spcPct val="100000"/>
              </a:lnSpc>
            </a:pPr>
            <a:r>
              <a:rPr lang="en-US" sz="2000" dirty="0"/>
              <a:t>Your task is to copy the </a:t>
            </a:r>
            <a:r>
              <a:rPr lang="en-US" sz="2000" b="1" dirty="0" err="1"/>
              <a:t>start.txt</a:t>
            </a:r>
            <a:r>
              <a:rPr lang="en-US" sz="2000" b="1" dirty="0"/>
              <a:t> </a:t>
            </a:r>
            <a:r>
              <a:rPr lang="en-US" sz="2000" dirty="0"/>
              <a:t>file into the </a:t>
            </a:r>
            <a:r>
              <a:rPr lang="en-US" sz="2000" b="1" dirty="0"/>
              <a:t>End</a:t>
            </a:r>
            <a:r>
              <a:rPr lang="en-US" sz="2000" dirty="0"/>
              <a:t> folder that is buried somewhere in the maze of folders. You may use only one copy command as part of each solution. </a:t>
            </a:r>
          </a:p>
          <a:p>
            <a:pPr marL="0" indent="0">
              <a:lnSpc>
                <a:spcPct val="100000"/>
              </a:lnSpc>
              <a:buNone/>
            </a:pPr>
            <a:endParaRPr lang="en-US" sz="2000" dirty="0"/>
          </a:p>
          <a:p>
            <a:pPr marL="0" indent="0">
              <a:lnSpc>
                <a:spcPct val="100000"/>
              </a:lnSpc>
              <a:buNone/>
            </a:pPr>
            <a:r>
              <a:rPr lang="en-US" sz="2000" b="1" dirty="0"/>
              <a:t>Hints</a:t>
            </a:r>
          </a:p>
          <a:p>
            <a:pPr>
              <a:lnSpc>
                <a:spcPct val="100000"/>
              </a:lnSpc>
            </a:pPr>
            <a:r>
              <a:rPr lang="en-US" sz="2000" dirty="0"/>
              <a:t>Your final solutions should each take the form of: </a:t>
            </a:r>
            <a:br>
              <a:rPr lang="en-US" sz="2000" dirty="0"/>
            </a:br>
            <a:r>
              <a:rPr lang="en-US" sz="2000" b="1" dirty="0" err="1">
                <a:highlight>
                  <a:srgbClr val="FFCC00"/>
                </a:highlight>
                <a:latin typeface="Courier New" panose="02070309020205020404" pitchFamily="49" charset="0"/>
                <a:cs typeface="Courier New" panose="02070309020205020404" pitchFamily="49" charset="0"/>
              </a:rPr>
              <a:t>cp</a:t>
            </a:r>
            <a:r>
              <a:rPr lang="en-US" sz="2000" b="1" dirty="0">
                <a:highlight>
                  <a:srgbClr val="FFCC00"/>
                </a:highlight>
                <a:latin typeface="Courier New" panose="02070309020205020404" pitchFamily="49" charset="0"/>
                <a:cs typeface="Courier New" panose="02070309020205020404" pitchFamily="49" charset="0"/>
              </a:rPr>
              <a:t> start.txt ./Left/Left/Right/Left/End/</a:t>
            </a:r>
          </a:p>
          <a:p>
            <a:pPr>
              <a:lnSpc>
                <a:spcPct val="100000"/>
              </a:lnSpc>
            </a:pPr>
            <a:r>
              <a:rPr lang="en-US" sz="2000" dirty="0"/>
              <a:t>See the file tree sent to you for a breakdown of Maze 1 and Maze 2.</a:t>
            </a:r>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p:txBody>
          <a:bodyPr/>
          <a:lstStyle/>
          <a:p>
            <a:r>
              <a:rPr lang="en-US" dirty="0"/>
              <a:t>Activity: Terminal Mazes (15 min)</a:t>
            </a:r>
          </a:p>
        </p:txBody>
      </p:sp>
    </p:spTree>
    <p:extLst>
      <p:ext uri="{BB962C8B-B14F-4D97-AF65-F5344CB8AC3E}">
        <p14:creationId xmlns:p14="http://schemas.microsoft.com/office/powerpoint/2010/main" val="18604117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914401"/>
            <a:ext cx="8616470" cy="4648200"/>
          </a:xfrm>
        </p:spPr>
        <p:txBody>
          <a:bodyPr>
            <a:noAutofit/>
          </a:bodyPr>
          <a:lstStyle/>
          <a:p>
            <a:pPr marL="0" indent="0">
              <a:lnSpc>
                <a:spcPct val="120000"/>
              </a:lnSpc>
              <a:buNone/>
            </a:pPr>
            <a:r>
              <a:rPr lang="en-US" dirty="0"/>
              <a:t>Using only the terminal, complete the following tasks:</a:t>
            </a:r>
            <a:endParaRPr lang="en-US" sz="400" dirty="0"/>
          </a:p>
          <a:p>
            <a:pPr marL="342900" indent="-342900">
              <a:lnSpc>
                <a:spcPct val="100000"/>
              </a:lnSpc>
              <a:buFont typeface="+mj-lt"/>
              <a:buAutoNum type="arabicPeriod"/>
            </a:pPr>
            <a:r>
              <a:rPr lang="en-US" dirty="0"/>
              <a:t>Create a folder on the desktop called </a:t>
            </a:r>
            <a:r>
              <a:rPr lang="en-US" b="1" dirty="0" err="1">
                <a:cs typeface="Courier New" panose="02070309020205020404" pitchFamily="49" charset="0"/>
              </a:rPr>
              <a:t>My_House</a:t>
            </a:r>
            <a:r>
              <a:rPr lang="en-US" dirty="0"/>
              <a:t>.</a:t>
            </a:r>
          </a:p>
          <a:p>
            <a:pPr marL="342900" indent="-342900">
              <a:lnSpc>
                <a:spcPct val="100000"/>
              </a:lnSpc>
              <a:buFont typeface="+mj-lt"/>
              <a:buAutoNum type="arabicPeriod"/>
            </a:pPr>
            <a:r>
              <a:rPr lang="en-US" dirty="0"/>
              <a:t>Inside the </a:t>
            </a:r>
            <a:r>
              <a:rPr lang="en-US" b="1" dirty="0" err="1">
                <a:cs typeface="Courier New" panose="02070309020205020404" pitchFamily="49" charset="0"/>
              </a:rPr>
              <a:t>My_House</a:t>
            </a:r>
            <a:r>
              <a:rPr lang="en-US" dirty="0"/>
              <a:t> folder, create three subfolders: </a:t>
            </a:r>
            <a:r>
              <a:rPr lang="en-US" b="1" dirty="0">
                <a:cs typeface="Courier New" panose="02070309020205020404" pitchFamily="49" charset="0"/>
              </a:rPr>
              <a:t>Bedroom</a:t>
            </a:r>
            <a:r>
              <a:rPr lang="en-US" dirty="0"/>
              <a:t>, </a:t>
            </a:r>
            <a:r>
              <a:rPr lang="en-US" b="1" dirty="0" err="1">
                <a:cs typeface="Courier New" panose="02070309020205020404" pitchFamily="49" charset="0"/>
              </a:rPr>
              <a:t>Living_Room</a:t>
            </a:r>
            <a:r>
              <a:rPr lang="en-US" dirty="0"/>
              <a:t>, and </a:t>
            </a:r>
            <a:r>
              <a:rPr lang="en-US" b="1" dirty="0">
                <a:cs typeface="Courier New" panose="02070309020205020404" pitchFamily="49" charset="0"/>
              </a:rPr>
              <a:t>Kitchen</a:t>
            </a:r>
            <a:r>
              <a:rPr lang="en-US" dirty="0"/>
              <a:t>.</a:t>
            </a:r>
          </a:p>
          <a:p>
            <a:pPr marL="342900" indent="-342900">
              <a:lnSpc>
                <a:spcPct val="100000"/>
              </a:lnSpc>
              <a:buFont typeface="+mj-lt"/>
              <a:buAutoNum type="arabicPeriod"/>
            </a:pPr>
            <a:r>
              <a:rPr lang="en-US" dirty="0"/>
              <a:t>Navigate into the </a:t>
            </a:r>
            <a:r>
              <a:rPr lang="en-US" b="1" dirty="0" err="1">
                <a:cs typeface="Courier New" panose="02070309020205020404" pitchFamily="49" charset="0"/>
              </a:rPr>
              <a:t>Living_Room</a:t>
            </a:r>
            <a:r>
              <a:rPr lang="en-US" dirty="0"/>
              <a:t> folder and create two files called </a:t>
            </a:r>
            <a:r>
              <a:rPr lang="en-US" b="1" dirty="0" err="1"/>
              <a:t>tv.txt</a:t>
            </a:r>
            <a:r>
              <a:rPr lang="en-US" dirty="0"/>
              <a:t> and </a:t>
            </a:r>
            <a:r>
              <a:rPr lang="en-US" b="1" dirty="0" err="1"/>
              <a:t>sofa.txt</a:t>
            </a:r>
            <a:r>
              <a:rPr lang="en-US" dirty="0"/>
              <a:t>.</a:t>
            </a:r>
          </a:p>
          <a:p>
            <a:pPr marL="342900" indent="-342900">
              <a:lnSpc>
                <a:spcPct val="100000"/>
              </a:lnSpc>
              <a:buFont typeface="+mj-lt"/>
              <a:buAutoNum type="arabicPeriod"/>
            </a:pPr>
            <a:r>
              <a:rPr lang="en-US" dirty="0"/>
              <a:t>Navigate into the </a:t>
            </a:r>
            <a:r>
              <a:rPr lang="en-US" b="1" dirty="0">
                <a:cs typeface="Courier New" panose="02070309020205020404" pitchFamily="49" charset="0"/>
              </a:rPr>
              <a:t>Kitchen</a:t>
            </a:r>
            <a:r>
              <a:rPr lang="en-US" dirty="0"/>
              <a:t> folder and create two files called </a:t>
            </a:r>
            <a:r>
              <a:rPr lang="en-US" b="1" dirty="0" err="1"/>
              <a:t>oven.txt</a:t>
            </a:r>
            <a:r>
              <a:rPr lang="en-US" dirty="0"/>
              <a:t> and </a:t>
            </a:r>
            <a:r>
              <a:rPr lang="en-US" b="1" dirty="0" err="1"/>
              <a:t>sink.txt</a:t>
            </a:r>
            <a:r>
              <a:rPr lang="en-US" dirty="0"/>
              <a:t>.</a:t>
            </a:r>
          </a:p>
          <a:p>
            <a:pPr marL="342900" indent="-342900">
              <a:lnSpc>
                <a:spcPct val="100000"/>
              </a:lnSpc>
              <a:buFont typeface="+mj-lt"/>
              <a:buAutoNum type="arabicPeriod"/>
            </a:pPr>
            <a:r>
              <a:rPr lang="en-US" dirty="0"/>
              <a:t>Navigate into the </a:t>
            </a:r>
            <a:r>
              <a:rPr lang="en-US" b="1" dirty="0">
                <a:cs typeface="Courier New" panose="02070309020205020404" pitchFamily="49" charset="0"/>
              </a:rPr>
              <a:t>Bedroom</a:t>
            </a:r>
            <a:r>
              <a:rPr lang="en-US" dirty="0"/>
              <a:t> folder and create a file called </a:t>
            </a:r>
            <a:r>
              <a:rPr lang="en-US" b="1" dirty="0" err="1"/>
              <a:t>bed.txt</a:t>
            </a:r>
            <a:r>
              <a:rPr lang="en-US" dirty="0"/>
              <a:t> and a folder called </a:t>
            </a:r>
            <a:r>
              <a:rPr lang="en-US" b="1" dirty="0">
                <a:cs typeface="Courier New" panose="02070309020205020404" pitchFamily="49" charset="0"/>
              </a:rPr>
              <a:t>Bathroom</a:t>
            </a:r>
            <a:r>
              <a:rPr lang="en-US" dirty="0"/>
              <a:t>. </a:t>
            </a:r>
          </a:p>
          <a:p>
            <a:pPr marL="342900" indent="-342900">
              <a:lnSpc>
                <a:spcPct val="100000"/>
              </a:lnSpc>
              <a:buFont typeface="+mj-lt"/>
              <a:buAutoNum type="arabicPeriod"/>
            </a:pPr>
            <a:r>
              <a:rPr lang="en-US" dirty="0"/>
              <a:t>Copy the </a:t>
            </a:r>
            <a:r>
              <a:rPr lang="en-US" b="1" dirty="0" err="1"/>
              <a:t>sink.txt</a:t>
            </a:r>
            <a:r>
              <a:rPr lang="en-US" dirty="0"/>
              <a:t> file from the </a:t>
            </a:r>
            <a:r>
              <a:rPr lang="en-US" b="1" dirty="0">
                <a:cs typeface="Courier New" panose="02070309020205020404" pitchFamily="49" charset="0"/>
              </a:rPr>
              <a:t>Kitchen</a:t>
            </a:r>
            <a:r>
              <a:rPr lang="en-US" dirty="0"/>
              <a:t> folder into the </a:t>
            </a:r>
            <a:r>
              <a:rPr lang="en-US" b="1" dirty="0">
                <a:cs typeface="Courier New" panose="02070309020205020404" pitchFamily="49" charset="0"/>
              </a:rPr>
              <a:t>Bathroom</a:t>
            </a:r>
            <a:r>
              <a:rPr lang="en-US" dirty="0"/>
              <a:t> folder. </a:t>
            </a:r>
          </a:p>
          <a:p>
            <a:pPr marL="342900" indent="-342900">
              <a:lnSpc>
                <a:spcPct val="100000"/>
              </a:lnSpc>
              <a:buFont typeface="+mj-lt"/>
              <a:buAutoNum type="arabicPeriod"/>
            </a:pPr>
            <a:r>
              <a:rPr lang="en-US" dirty="0"/>
              <a:t>Move the </a:t>
            </a:r>
            <a:r>
              <a:rPr lang="en-US" b="1" dirty="0" err="1"/>
              <a:t>tv.txt</a:t>
            </a:r>
            <a:r>
              <a:rPr lang="en-US" dirty="0"/>
              <a:t> file from the </a:t>
            </a:r>
            <a:r>
              <a:rPr lang="en-US" b="1" dirty="0" err="1">
                <a:cs typeface="Courier New" panose="02070309020205020404" pitchFamily="49" charset="0"/>
              </a:rPr>
              <a:t>Living_Room</a:t>
            </a:r>
            <a:r>
              <a:rPr lang="en-US" dirty="0"/>
              <a:t> folder and into the </a:t>
            </a:r>
            <a:r>
              <a:rPr lang="en-US" b="1" dirty="0">
                <a:cs typeface="Courier New" panose="02070309020205020404" pitchFamily="49" charset="0"/>
              </a:rPr>
              <a:t>Bedroom</a:t>
            </a:r>
            <a:r>
              <a:rPr lang="en-US" dirty="0"/>
              <a:t> folder.</a:t>
            </a:r>
          </a:p>
          <a:p>
            <a:pPr marL="342900" indent="-342900">
              <a:lnSpc>
                <a:spcPct val="100000"/>
              </a:lnSpc>
              <a:buFont typeface="+mj-lt"/>
              <a:buAutoNum type="arabicPeriod"/>
            </a:pPr>
            <a:r>
              <a:rPr lang="en-US" dirty="0"/>
              <a:t>Record all the commands you used into a new file (you can save it anywhere) called </a:t>
            </a:r>
            <a:r>
              <a:rPr lang="en-US" b="1" dirty="0" err="1"/>
              <a:t>Decor.sh</a:t>
            </a:r>
            <a:r>
              <a:rPr lang="en-US" dirty="0"/>
              <a:t>.</a:t>
            </a:r>
          </a:p>
          <a:p>
            <a:pPr marL="342900" indent="-342900">
              <a:lnSpc>
                <a:spcPct val="100000"/>
              </a:lnSpc>
              <a:buFont typeface="+mj-lt"/>
              <a:buAutoNum type="arabicPeriod"/>
            </a:pPr>
            <a:r>
              <a:rPr lang="en-US" dirty="0"/>
              <a:t>When all steps are complete, your file tree should look like the one sent to you. </a:t>
            </a:r>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p:txBody>
          <a:bodyPr/>
          <a:lstStyle/>
          <a:p>
            <a:r>
              <a:rPr lang="en-US" dirty="0"/>
              <a:t>Activity: Terminal Decor (15 min)</a:t>
            </a:r>
          </a:p>
        </p:txBody>
      </p:sp>
    </p:spTree>
    <p:extLst>
      <p:ext uri="{BB962C8B-B14F-4D97-AF65-F5344CB8AC3E}">
        <p14:creationId xmlns:p14="http://schemas.microsoft.com/office/powerpoint/2010/main" val="2370420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Preview Command</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2895600"/>
            <a:ext cx="8610600" cy="1077218"/>
          </a:xfrm>
          <a:prstGeom prst="rect">
            <a:avLst/>
          </a:prstGeom>
          <a:noFill/>
          <a:ln w="19050">
            <a:solidFill>
              <a:srgbClr val="FF0000"/>
            </a:solidFill>
          </a:ln>
        </p:spPr>
        <p:txBody>
          <a:bodyPr wrap="square" rtlCol="0">
            <a:spAutoFit/>
          </a:bodyPr>
          <a:lstStyle/>
          <a:p>
            <a:pPr algn="ctr"/>
            <a:r>
              <a:rPr lang="en-US" sz="6400" b="1" dirty="0">
                <a:solidFill>
                  <a:srgbClr val="FF0000"/>
                </a:solidFill>
              </a:rPr>
              <a:t>Instructor Demo</a:t>
            </a:r>
          </a:p>
        </p:txBody>
      </p:sp>
    </p:spTree>
    <p:extLst>
      <p:ext uri="{BB962C8B-B14F-4D97-AF65-F5344CB8AC3E}">
        <p14:creationId xmlns:p14="http://schemas.microsoft.com/office/powerpoint/2010/main" val="1780772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a:xfrm>
            <a:off x="304800" y="1143000"/>
            <a:ext cx="8616470" cy="4968875"/>
          </a:xfrm>
        </p:spPr>
        <p:txBody>
          <a:bodyPr>
            <a:noAutofit/>
          </a:bodyPr>
          <a:lstStyle/>
          <a:p>
            <a:pPr marL="0" indent="0">
              <a:buNone/>
            </a:pPr>
            <a:r>
              <a:rPr lang="en-US" sz="3000" b="1" dirty="0"/>
              <a:t>Instructions</a:t>
            </a:r>
          </a:p>
          <a:p>
            <a:pPr>
              <a:lnSpc>
                <a:spcPct val="100000"/>
              </a:lnSpc>
            </a:pPr>
            <a:r>
              <a:rPr lang="en-US" sz="3000" dirty="0"/>
              <a:t>You've just been given a zip folder allegedly filled with chapters from a book in text format.</a:t>
            </a:r>
          </a:p>
          <a:p>
            <a:pPr>
              <a:lnSpc>
                <a:spcPct val="100000"/>
              </a:lnSpc>
            </a:pPr>
            <a:r>
              <a:rPr lang="en-US" sz="3000" dirty="0"/>
              <a:t>Use the </a:t>
            </a:r>
            <a:r>
              <a:rPr lang="en-US" sz="3000" b="1" dirty="0">
                <a:highlight>
                  <a:srgbClr val="FFCC00"/>
                </a:highlight>
                <a:latin typeface="Courier New" panose="02070309020205020404" pitchFamily="49" charset="0"/>
                <a:cs typeface="Courier New" panose="02070309020205020404" pitchFamily="49" charset="0"/>
              </a:rPr>
              <a:t>head</a:t>
            </a:r>
            <a:r>
              <a:rPr lang="en-US" sz="3000" dirty="0"/>
              <a:t>, </a:t>
            </a:r>
            <a:r>
              <a:rPr lang="en-US" sz="3000" b="1" dirty="0">
                <a:highlight>
                  <a:srgbClr val="FFCC00"/>
                </a:highlight>
                <a:latin typeface="Courier New" panose="02070309020205020404" pitchFamily="49" charset="0"/>
                <a:cs typeface="Courier New" panose="02070309020205020404" pitchFamily="49" charset="0"/>
              </a:rPr>
              <a:t>less</a:t>
            </a:r>
            <a:r>
              <a:rPr lang="en-US" sz="3000" dirty="0"/>
              <a:t>, and </a:t>
            </a:r>
            <a:r>
              <a:rPr lang="en-US" sz="3000" b="1" dirty="0">
                <a:highlight>
                  <a:srgbClr val="FFCC00"/>
                </a:highlight>
                <a:latin typeface="Courier New" panose="02070309020205020404" pitchFamily="49" charset="0"/>
                <a:cs typeface="Courier New" panose="02070309020205020404" pitchFamily="49" charset="0"/>
              </a:rPr>
              <a:t>tail</a:t>
            </a:r>
            <a:r>
              <a:rPr lang="en-US" sz="3000" dirty="0"/>
              <a:t> commands to preview each of the files. </a:t>
            </a:r>
          </a:p>
          <a:p>
            <a:pPr>
              <a:lnSpc>
                <a:spcPct val="100000"/>
              </a:lnSpc>
            </a:pPr>
            <a:r>
              <a:rPr lang="en-US" sz="3000" dirty="0"/>
              <a:t>Be sure to use each command and specify a number of lines at least once. </a:t>
            </a:r>
          </a:p>
          <a:p>
            <a:pPr>
              <a:lnSpc>
                <a:spcPct val="100000"/>
              </a:lnSpc>
            </a:pPr>
            <a:r>
              <a:rPr lang="en-US" sz="3000" dirty="0"/>
              <a:t>Be ready to state which is not actually a text file in your opinion.</a:t>
            </a:r>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p:txBody>
          <a:bodyPr/>
          <a:lstStyle/>
          <a:p>
            <a:r>
              <a:rPr lang="en-US" dirty="0"/>
              <a:t>Activity: Preview Practice (7 min)</a:t>
            </a:r>
          </a:p>
        </p:txBody>
      </p:sp>
    </p:spTree>
    <p:extLst>
      <p:ext uri="{BB962C8B-B14F-4D97-AF65-F5344CB8AC3E}">
        <p14:creationId xmlns:p14="http://schemas.microsoft.com/office/powerpoint/2010/main" val="22443211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cat Command</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2895600"/>
            <a:ext cx="8610600" cy="1077218"/>
          </a:xfrm>
          <a:prstGeom prst="rect">
            <a:avLst/>
          </a:prstGeom>
          <a:noFill/>
          <a:ln w="19050">
            <a:solidFill>
              <a:srgbClr val="FF0000"/>
            </a:solidFill>
          </a:ln>
        </p:spPr>
        <p:txBody>
          <a:bodyPr wrap="square" rtlCol="0">
            <a:spAutoFit/>
          </a:bodyPr>
          <a:lstStyle/>
          <a:p>
            <a:pPr algn="ctr"/>
            <a:r>
              <a:rPr lang="en-US" sz="6400" b="1" dirty="0">
                <a:solidFill>
                  <a:srgbClr val="FF0000"/>
                </a:solidFill>
              </a:rPr>
              <a:t>Instructor Demo</a:t>
            </a:r>
          </a:p>
        </p:txBody>
      </p:sp>
    </p:spTree>
    <p:extLst>
      <p:ext uri="{BB962C8B-B14F-4D97-AF65-F5344CB8AC3E}">
        <p14:creationId xmlns:p14="http://schemas.microsoft.com/office/powerpoint/2010/main" val="2210277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63F93F-F01E-491E-B0D4-8D367D01C6E8}"/>
              </a:ext>
            </a:extLst>
          </p:cNvPr>
          <p:cNvSpPr>
            <a:spLocks noGrp="1"/>
          </p:cNvSpPr>
          <p:nvPr>
            <p:ph sz="quarter" idx="10"/>
          </p:nvPr>
        </p:nvSpPr>
        <p:spPr/>
        <p:txBody>
          <a:bodyPr>
            <a:noAutofit/>
          </a:bodyPr>
          <a:lstStyle/>
          <a:p>
            <a:pPr marL="0" indent="0">
              <a:buNone/>
            </a:pPr>
            <a:r>
              <a:rPr lang="en-US" sz="2200" b="1" dirty="0"/>
              <a:t>Instructions</a:t>
            </a:r>
            <a:endParaRPr lang="en-US" sz="2200" dirty="0"/>
          </a:p>
          <a:p>
            <a:pPr>
              <a:lnSpc>
                <a:spcPct val="100000"/>
              </a:lnSpc>
            </a:pPr>
            <a:r>
              <a:rPr lang="en-US" sz="2200" dirty="0"/>
              <a:t>You've just been given a folder allegedly filled with books. </a:t>
            </a:r>
          </a:p>
          <a:p>
            <a:pPr>
              <a:lnSpc>
                <a:spcPct val="100000"/>
              </a:lnSpc>
            </a:pPr>
            <a:r>
              <a:rPr lang="en-US" sz="2200" dirty="0"/>
              <a:t>Your task is to sift through each of the book files and complete the following steps:</a:t>
            </a:r>
          </a:p>
          <a:p>
            <a:pPr lvl="1">
              <a:lnSpc>
                <a:spcPct val="100000"/>
              </a:lnSpc>
            </a:pPr>
            <a:r>
              <a:rPr lang="en-US" sz="2200" dirty="0"/>
              <a:t>Identify which files are text based.</a:t>
            </a:r>
          </a:p>
          <a:p>
            <a:pPr lvl="1">
              <a:lnSpc>
                <a:spcPct val="100000"/>
              </a:lnSpc>
            </a:pPr>
            <a:r>
              <a:rPr lang="en-US" sz="2200" dirty="0"/>
              <a:t>Combine these files into a single text file called </a:t>
            </a:r>
            <a:r>
              <a:rPr lang="en-US" sz="2200" b="1" dirty="0" err="1"/>
              <a:t>full.txt</a:t>
            </a:r>
            <a:r>
              <a:rPr lang="en-US" sz="2200" dirty="0"/>
              <a:t>.</a:t>
            </a:r>
          </a:p>
          <a:p>
            <a:pPr lvl="1">
              <a:lnSpc>
                <a:spcPct val="100000"/>
              </a:lnSpc>
            </a:pPr>
            <a:r>
              <a:rPr lang="en-US" sz="2200" dirty="0"/>
              <a:t>Confirm that the combination worked successfully, before moving the new file to a folder called </a:t>
            </a:r>
            <a:r>
              <a:rPr lang="en-US" sz="2200" b="1" dirty="0"/>
              <a:t>Summary</a:t>
            </a:r>
            <a:r>
              <a:rPr lang="en-US" sz="2200" dirty="0"/>
              <a:t>.</a:t>
            </a:r>
          </a:p>
          <a:p>
            <a:pPr marL="0" indent="0">
              <a:buNone/>
            </a:pPr>
            <a:r>
              <a:rPr lang="en-US" sz="2200" dirty="0"/>
              <a:t>  </a:t>
            </a:r>
          </a:p>
          <a:p>
            <a:pPr marL="0" indent="0">
              <a:lnSpc>
                <a:spcPct val="100000"/>
              </a:lnSpc>
              <a:buNone/>
            </a:pPr>
            <a:r>
              <a:rPr lang="en-US" sz="2200" b="1" dirty="0"/>
              <a:t>Bonus: </a:t>
            </a:r>
            <a:r>
              <a:rPr lang="en-US" sz="2200" dirty="0"/>
              <a:t>See if you can determine the correct file format of the non-text file. Rename the file extension and be ready to share what you have found. (</a:t>
            </a:r>
            <a:r>
              <a:rPr lang="en-US" sz="2200" b="1" dirty="0"/>
              <a:t>Hint: </a:t>
            </a:r>
            <a:r>
              <a:rPr lang="en-US" sz="2200" dirty="0"/>
              <a:t>Read the gibberish.)</a:t>
            </a:r>
          </a:p>
        </p:txBody>
      </p:sp>
      <p:sp>
        <p:nvSpPr>
          <p:cNvPr id="3" name="Text Placeholder 2">
            <a:extLst>
              <a:ext uri="{FF2B5EF4-FFF2-40B4-BE49-F238E27FC236}">
                <a16:creationId xmlns:a16="http://schemas.microsoft.com/office/drawing/2014/main" id="{6BAF4DD7-857E-4FF3-92D4-D826E16ABCF3}"/>
              </a:ext>
            </a:extLst>
          </p:cNvPr>
          <p:cNvSpPr>
            <a:spLocks noGrp="1"/>
          </p:cNvSpPr>
          <p:nvPr>
            <p:ph type="body" sz="quarter" idx="11"/>
          </p:nvPr>
        </p:nvSpPr>
        <p:spPr/>
        <p:txBody>
          <a:bodyPr/>
          <a:lstStyle/>
          <a:p>
            <a:r>
              <a:rPr lang="en-US" dirty="0"/>
              <a:t>Activity: Great Library (10 min)</a:t>
            </a:r>
          </a:p>
        </p:txBody>
      </p:sp>
    </p:spTree>
    <p:extLst>
      <p:ext uri="{BB962C8B-B14F-4D97-AF65-F5344CB8AC3E}">
        <p14:creationId xmlns:p14="http://schemas.microsoft.com/office/powerpoint/2010/main" val="16630058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DC68B-22FE-4817-BEE3-75D9BF9E052B}"/>
              </a:ext>
            </a:extLst>
          </p:cNvPr>
          <p:cNvSpPr>
            <a:spLocks noGrp="1"/>
          </p:cNvSpPr>
          <p:nvPr>
            <p:ph type="title"/>
          </p:nvPr>
        </p:nvSpPr>
        <p:spPr/>
        <p:txBody>
          <a:bodyPr/>
          <a:lstStyle/>
          <a:p>
            <a:r>
              <a:rPr lang="en-US" dirty="0"/>
              <a:t>Lesson Recap</a:t>
            </a:r>
          </a:p>
        </p:txBody>
      </p:sp>
    </p:spTree>
    <p:extLst>
      <p:ext uri="{BB962C8B-B14F-4D97-AF65-F5344CB8AC3E}">
        <p14:creationId xmlns:p14="http://schemas.microsoft.com/office/powerpoint/2010/main" val="33343330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1828800"/>
            <a:ext cx="8610600" cy="1754326"/>
          </a:xfrm>
          <a:prstGeom prst="rect">
            <a:avLst/>
          </a:prstGeom>
          <a:noFill/>
          <a:ln w="19050">
            <a:noFill/>
          </a:ln>
        </p:spPr>
        <p:txBody>
          <a:bodyPr wrap="square" rtlCol="0">
            <a:spAutoFit/>
          </a:bodyPr>
          <a:lstStyle/>
          <a:p>
            <a:pPr algn="ctr"/>
            <a:r>
              <a:rPr lang="en-US" sz="3600" dirty="0"/>
              <a:t>Which command would we use to retrieve a </a:t>
            </a:r>
            <a:r>
              <a:rPr lang="en-US" sz="3600" b="1" dirty="0"/>
              <a:t>list</a:t>
            </a:r>
            <a:r>
              <a:rPr lang="en-US" sz="3600" dirty="0"/>
              <a:t> of all files in a folder? </a:t>
            </a:r>
          </a:p>
          <a:p>
            <a:pPr algn="ctr"/>
            <a:endParaRPr lang="en-US" sz="3600" dirty="0"/>
          </a:p>
        </p:txBody>
      </p:sp>
    </p:spTree>
    <p:extLst>
      <p:ext uri="{BB962C8B-B14F-4D97-AF65-F5344CB8AC3E}">
        <p14:creationId xmlns:p14="http://schemas.microsoft.com/office/powerpoint/2010/main" val="19229794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1828800"/>
            <a:ext cx="8610600" cy="3293209"/>
          </a:xfrm>
          <a:prstGeom prst="rect">
            <a:avLst/>
          </a:prstGeom>
          <a:noFill/>
          <a:ln w="19050">
            <a:noFill/>
          </a:ln>
        </p:spPr>
        <p:txBody>
          <a:bodyPr wrap="square" rtlCol="0">
            <a:spAutoFit/>
          </a:bodyPr>
          <a:lstStyle/>
          <a:p>
            <a:pPr algn="ctr"/>
            <a:r>
              <a:rPr lang="en-US" sz="3600" dirty="0"/>
              <a:t>Which command would we use to retrieve a </a:t>
            </a:r>
            <a:r>
              <a:rPr lang="en-US" sz="3600" b="1" dirty="0"/>
              <a:t>list</a:t>
            </a:r>
            <a:r>
              <a:rPr lang="en-US" sz="3600" dirty="0"/>
              <a:t> of all files in a folder? </a:t>
            </a:r>
          </a:p>
          <a:p>
            <a:pPr algn="ctr"/>
            <a:endParaRPr lang="en-US" sz="3600" dirty="0"/>
          </a:p>
          <a:p>
            <a:pPr algn="ctr"/>
            <a:r>
              <a:rPr lang="en-US" sz="10000" b="1" dirty="0">
                <a:highlight>
                  <a:srgbClr val="FFCC00"/>
                </a:highlight>
                <a:latin typeface="Courier New" panose="02070309020205020404" pitchFamily="49" charset="0"/>
                <a:cs typeface="Courier New" panose="02070309020205020404" pitchFamily="49" charset="0"/>
              </a:rPr>
              <a:t>ls</a:t>
            </a:r>
          </a:p>
        </p:txBody>
      </p:sp>
    </p:spTree>
    <p:extLst>
      <p:ext uri="{BB962C8B-B14F-4D97-AF65-F5344CB8AC3E}">
        <p14:creationId xmlns:p14="http://schemas.microsoft.com/office/powerpoint/2010/main" val="22546588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1828800"/>
            <a:ext cx="8610600" cy="1754326"/>
          </a:xfrm>
          <a:prstGeom prst="rect">
            <a:avLst/>
          </a:prstGeom>
          <a:noFill/>
          <a:ln w="19050">
            <a:noFill/>
          </a:ln>
        </p:spPr>
        <p:txBody>
          <a:bodyPr wrap="square" rtlCol="0">
            <a:spAutoFit/>
          </a:bodyPr>
          <a:lstStyle/>
          <a:p>
            <a:pPr algn="ctr"/>
            <a:r>
              <a:rPr lang="en-US" sz="3600" dirty="0"/>
              <a:t>Which command would we use to create a </a:t>
            </a:r>
            <a:r>
              <a:rPr lang="en-US" sz="3600" b="1" dirty="0"/>
              <a:t>folder</a:t>
            </a:r>
            <a:r>
              <a:rPr lang="en-US" sz="3600" dirty="0"/>
              <a:t>?</a:t>
            </a:r>
          </a:p>
          <a:p>
            <a:pPr algn="ctr"/>
            <a:endParaRPr lang="en-US" sz="3600" dirty="0"/>
          </a:p>
        </p:txBody>
      </p:sp>
    </p:spTree>
    <p:extLst>
      <p:ext uri="{BB962C8B-B14F-4D97-AF65-F5344CB8AC3E}">
        <p14:creationId xmlns:p14="http://schemas.microsoft.com/office/powerpoint/2010/main" val="30158525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1D85FA-00B9-48C8-9BFF-F002EA6CF61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8750" b="8750"/>
          <a:stretch/>
        </p:blipFill>
        <p:spPr>
          <a:xfrm>
            <a:off x="0" y="914400"/>
            <a:ext cx="9144000" cy="4419600"/>
          </a:xfrm>
          <a:prstGeom prst="rect">
            <a:avLst/>
          </a:prstGeom>
        </p:spPr>
      </p:pic>
      <p:sp>
        <p:nvSpPr>
          <p:cNvPr id="7" name="TextBox 6">
            <a:extLst>
              <a:ext uri="{FF2B5EF4-FFF2-40B4-BE49-F238E27FC236}">
                <a16:creationId xmlns:a16="http://schemas.microsoft.com/office/drawing/2014/main" id="{423AA830-7FDC-4C58-BF54-3CB601F1AF69}"/>
              </a:ext>
            </a:extLst>
          </p:cNvPr>
          <p:cNvSpPr txBox="1"/>
          <p:nvPr/>
        </p:nvSpPr>
        <p:spPr>
          <a:xfrm>
            <a:off x="228600" y="5525869"/>
            <a:ext cx="8686800" cy="646331"/>
          </a:xfrm>
          <a:prstGeom prst="rect">
            <a:avLst/>
          </a:prstGeom>
          <a:noFill/>
        </p:spPr>
        <p:txBody>
          <a:bodyPr wrap="square" rtlCol="0">
            <a:spAutoFit/>
          </a:bodyPr>
          <a:lstStyle/>
          <a:p>
            <a:pPr algn="ctr"/>
            <a:r>
              <a:rPr lang="en-US" sz="3600" dirty="0"/>
              <a:t>By working with the </a:t>
            </a:r>
            <a:r>
              <a:rPr lang="en-US" sz="3600" b="1" dirty="0"/>
              <a:t>command line</a:t>
            </a:r>
            <a:r>
              <a:rPr lang="en-US" sz="3600" dirty="0"/>
              <a:t>!</a:t>
            </a:r>
          </a:p>
        </p:txBody>
      </p:sp>
      <p:sp>
        <p:nvSpPr>
          <p:cNvPr id="9" name="Title 1">
            <a:extLst>
              <a:ext uri="{FF2B5EF4-FFF2-40B4-BE49-F238E27FC236}">
                <a16:creationId xmlns:a16="http://schemas.microsoft.com/office/drawing/2014/main" id="{64FB6895-DC0B-4FD1-B47B-9F410975BBE4}"/>
              </a:ext>
            </a:extLst>
          </p:cNvPr>
          <p:cNvSpPr>
            <a:spLocks noGrp="1"/>
          </p:cNvSpPr>
          <p:nvPr>
            <p:ph type="title"/>
          </p:nvPr>
        </p:nvSpPr>
        <p:spPr>
          <a:xfrm>
            <a:off x="304800" y="0"/>
            <a:ext cx="5470526" cy="653854"/>
          </a:xfrm>
        </p:spPr>
        <p:txBody>
          <a:bodyPr/>
          <a:lstStyle/>
          <a:p>
            <a:r>
              <a:rPr lang="en-US" dirty="0"/>
              <a:t>This Week</a:t>
            </a:r>
          </a:p>
        </p:txBody>
      </p:sp>
    </p:spTree>
    <p:extLst>
      <p:ext uri="{BB962C8B-B14F-4D97-AF65-F5344CB8AC3E}">
        <p14:creationId xmlns:p14="http://schemas.microsoft.com/office/powerpoint/2010/main" val="19499529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1828800"/>
            <a:ext cx="8610600" cy="3293209"/>
          </a:xfrm>
          <a:prstGeom prst="rect">
            <a:avLst/>
          </a:prstGeom>
          <a:noFill/>
          <a:ln w="19050">
            <a:noFill/>
          </a:ln>
        </p:spPr>
        <p:txBody>
          <a:bodyPr wrap="square" rtlCol="0">
            <a:spAutoFit/>
          </a:bodyPr>
          <a:lstStyle/>
          <a:p>
            <a:pPr algn="ctr"/>
            <a:r>
              <a:rPr lang="en-US" sz="3600" dirty="0"/>
              <a:t>Which command would we use to create a </a:t>
            </a:r>
            <a:r>
              <a:rPr lang="en-US" sz="3600" b="1" dirty="0"/>
              <a:t>folder</a:t>
            </a:r>
            <a:r>
              <a:rPr lang="en-US" sz="3600" dirty="0"/>
              <a:t>?</a:t>
            </a:r>
          </a:p>
          <a:p>
            <a:pPr algn="ctr"/>
            <a:endParaRPr lang="en-US" sz="3600" dirty="0"/>
          </a:p>
          <a:p>
            <a:pPr algn="ctr"/>
            <a:r>
              <a:rPr lang="en-US" sz="10000" b="1" dirty="0" err="1">
                <a:highlight>
                  <a:srgbClr val="FFCC00"/>
                </a:highlight>
                <a:latin typeface="Courier New" panose="02070309020205020404" pitchFamily="49" charset="0"/>
                <a:cs typeface="Courier New" panose="02070309020205020404" pitchFamily="49" charset="0"/>
              </a:rPr>
              <a:t>mkdir</a:t>
            </a:r>
            <a:endParaRPr lang="en-US" sz="10000" b="1" dirty="0">
              <a:highlight>
                <a:srgbClr val="FFCC00"/>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9212543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1828800"/>
            <a:ext cx="8610600" cy="1754326"/>
          </a:xfrm>
          <a:prstGeom prst="rect">
            <a:avLst/>
          </a:prstGeom>
          <a:noFill/>
          <a:ln w="19050">
            <a:noFill/>
          </a:ln>
        </p:spPr>
        <p:txBody>
          <a:bodyPr wrap="square" rtlCol="0">
            <a:spAutoFit/>
          </a:bodyPr>
          <a:lstStyle/>
          <a:p>
            <a:pPr algn="ctr"/>
            <a:r>
              <a:rPr lang="en-US" sz="3600" dirty="0"/>
              <a:t>Which command would we use to create a </a:t>
            </a:r>
            <a:r>
              <a:rPr lang="en-US" sz="3600" b="1" dirty="0"/>
              <a:t>file</a:t>
            </a:r>
            <a:r>
              <a:rPr lang="en-US" sz="3600" dirty="0"/>
              <a:t>?</a:t>
            </a:r>
          </a:p>
          <a:p>
            <a:pPr algn="ctr"/>
            <a:endParaRPr lang="en-US" sz="3600" dirty="0"/>
          </a:p>
        </p:txBody>
      </p:sp>
    </p:spTree>
    <p:extLst>
      <p:ext uri="{BB962C8B-B14F-4D97-AF65-F5344CB8AC3E}">
        <p14:creationId xmlns:p14="http://schemas.microsoft.com/office/powerpoint/2010/main" val="32776325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1828800"/>
            <a:ext cx="8610600" cy="3293209"/>
          </a:xfrm>
          <a:prstGeom prst="rect">
            <a:avLst/>
          </a:prstGeom>
          <a:noFill/>
          <a:ln w="19050">
            <a:noFill/>
          </a:ln>
        </p:spPr>
        <p:txBody>
          <a:bodyPr wrap="square" rtlCol="0">
            <a:spAutoFit/>
          </a:bodyPr>
          <a:lstStyle/>
          <a:p>
            <a:pPr algn="ctr"/>
            <a:r>
              <a:rPr lang="en-US" sz="3600" dirty="0"/>
              <a:t>Which command would we use to create a </a:t>
            </a:r>
            <a:r>
              <a:rPr lang="en-US" sz="3600" b="1" dirty="0"/>
              <a:t>file</a:t>
            </a:r>
            <a:r>
              <a:rPr lang="en-US" sz="3600" dirty="0"/>
              <a:t>?</a:t>
            </a:r>
          </a:p>
          <a:p>
            <a:pPr algn="ctr"/>
            <a:endParaRPr lang="en-US" sz="3600" dirty="0"/>
          </a:p>
          <a:p>
            <a:pPr algn="ctr"/>
            <a:r>
              <a:rPr lang="en-US" sz="10000" b="1" dirty="0">
                <a:highlight>
                  <a:srgbClr val="FFCC00"/>
                </a:highlight>
                <a:latin typeface="Courier New" panose="02070309020205020404" pitchFamily="49" charset="0"/>
                <a:cs typeface="Courier New" panose="02070309020205020404" pitchFamily="49" charset="0"/>
              </a:rPr>
              <a:t>touch</a:t>
            </a:r>
          </a:p>
        </p:txBody>
      </p:sp>
    </p:spTree>
    <p:extLst>
      <p:ext uri="{BB962C8B-B14F-4D97-AF65-F5344CB8AC3E}">
        <p14:creationId xmlns:p14="http://schemas.microsoft.com/office/powerpoint/2010/main" val="42651671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1905000"/>
            <a:ext cx="8610600" cy="2308324"/>
          </a:xfrm>
          <a:prstGeom prst="rect">
            <a:avLst/>
          </a:prstGeom>
          <a:noFill/>
          <a:ln w="19050">
            <a:noFill/>
          </a:ln>
        </p:spPr>
        <p:txBody>
          <a:bodyPr wrap="square" rtlCol="0">
            <a:spAutoFit/>
          </a:bodyPr>
          <a:lstStyle/>
          <a:p>
            <a:pPr algn="ctr"/>
            <a:r>
              <a:rPr lang="en-US" sz="3600" dirty="0"/>
              <a:t>What do the</a:t>
            </a:r>
          </a:p>
          <a:p>
            <a:pPr algn="ctr"/>
            <a:r>
              <a:rPr lang="en-US" sz="3600" b="1" dirty="0">
                <a:highlight>
                  <a:srgbClr val="FFCC00"/>
                </a:highlight>
                <a:latin typeface="Courier New" panose="02070309020205020404" pitchFamily="49" charset="0"/>
                <a:cs typeface="Courier New" panose="02070309020205020404" pitchFamily="49" charset="0"/>
              </a:rPr>
              <a:t>explorer .</a:t>
            </a:r>
            <a:r>
              <a:rPr lang="en-US" sz="3600" b="1" dirty="0">
                <a:latin typeface="Arial" panose="020B0604020202020204" pitchFamily="34" charset="0"/>
                <a:cs typeface="Arial" panose="020B0604020202020204" pitchFamily="34" charset="0"/>
              </a:rPr>
              <a:t> </a:t>
            </a:r>
            <a:r>
              <a:rPr lang="en-US" sz="3600" dirty="0"/>
              <a:t>and </a:t>
            </a:r>
            <a:r>
              <a:rPr lang="en-US" sz="3600" b="1" dirty="0">
                <a:highlight>
                  <a:srgbClr val="FFCC00"/>
                </a:highlight>
                <a:latin typeface="Courier New" panose="02070309020205020404" pitchFamily="49" charset="0"/>
                <a:cs typeface="Courier New" panose="02070309020205020404" pitchFamily="49" charset="0"/>
              </a:rPr>
              <a:t>open</a:t>
            </a:r>
            <a:r>
              <a:rPr lang="en-US" sz="3600" dirty="0">
                <a:highlight>
                  <a:srgbClr val="FFCC00"/>
                </a:highlight>
                <a:latin typeface="Courier New" panose="02070309020205020404" pitchFamily="49" charset="0"/>
                <a:cs typeface="Courier New" panose="02070309020205020404" pitchFamily="49" charset="0"/>
              </a:rPr>
              <a:t> .</a:t>
            </a:r>
            <a:r>
              <a:rPr lang="en-US" sz="3600" dirty="0"/>
              <a:t> </a:t>
            </a:r>
          </a:p>
          <a:p>
            <a:pPr algn="ctr"/>
            <a:r>
              <a:rPr lang="en-US" sz="3600" dirty="0"/>
              <a:t>commands do?</a:t>
            </a:r>
          </a:p>
          <a:p>
            <a:pPr algn="ctr"/>
            <a:endParaRPr lang="en-US" sz="3600" dirty="0"/>
          </a:p>
        </p:txBody>
      </p:sp>
    </p:spTree>
    <p:extLst>
      <p:ext uri="{BB962C8B-B14F-4D97-AF65-F5344CB8AC3E}">
        <p14:creationId xmlns:p14="http://schemas.microsoft.com/office/powerpoint/2010/main" val="142342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04800" y="1905000"/>
            <a:ext cx="8686800" cy="3416320"/>
          </a:xfrm>
          <a:prstGeom prst="rect">
            <a:avLst/>
          </a:prstGeom>
          <a:noFill/>
          <a:ln w="19050">
            <a:noFill/>
          </a:ln>
        </p:spPr>
        <p:txBody>
          <a:bodyPr wrap="square" rtlCol="0">
            <a:spAutoFit/>
          </a:bodyPr>
          <a:lstStyle/>
          <a:p>
            <a:pPr algn="ctr"/>
            <a:r>
              <a:rPr lang="en-US" sz="3600" dirty="0"/>
              <a:t>What do the</a:t>
            </a:r>
          </a:p>
          <a:p>
            <a:pPr algn="ctr"/>
            <a:r>
              <a:rPr lang="en-US" sz="3600" b="1" dirty="0">
                <a:highlight>
                  <a:srgbClr val="FFCC00"/>
                </a:highlight>
                <a:latin typeface="Courier New" panose="02070309020205020404" pitchFamily="49" charset="0"/>
                <a:cs typeface="Courier New" panose="02070309020205020404" pitchFamily="49" charset="0"/>
              </a:rPr>
              <a:t>explorer .</a:t>
            </a:r>
            <a:r>
              <a:rPr lang="en-US" sz="3600" b="1" dirty="0">
                <a:latin typeface="Arial" panose="020B0604020202020204" pitchFamily="34" charset="0"/>
                <a:cs typeface="Arial" panose="020B0604020202020204" pitchFamily="34" charset="0"/>
              </a:rPr>
              <a:t> </a:t>
            </a:r>
            <a:r>
              <a:rPr lang="en-US" sz="3600" dirty="0"/>
              <a:t>and </a:t>
            </a:r>
            <a:r>
              <a:rPr lang="en-US" sz="3600" b="1" dirty="0">
                <a:highlight>
                  <a:srgbClr val="FFCC00"/>
                </a:highlight>
                <a:latin typeface="Courier New" panose="02070309020205020404" pitchFamily="49" charset="0"/>
                <a:cs typeface="Courier New" panose="02070309020205020404" pitchFamily="49" charset="0"/>
              </a:rPr>
              <a:t>open</a:t>
            </a:r>
            <a:r>
              <a:rPr lang="en-US" sz="3600" dirty="0">
                <a:highlight>
                  <a:srgbClr val="FFCC00"/>
                </a:highlight>
                <a:latin typeface="Courier New" panose="02070309020205020404" pitchFamily="49" charset="0"/>
                <a:cs typeface="Courier New" panose="02070309020205020404" pitchFamily="49" charset="0"/>
              </a:rPr>
              <a:t> .</a:t>
            </a:r>
            <a:r>
              <a:rPr lang="en-US" sz="3600" dirty="0"/>
              <a:t> </a:t>
            </a:r>
          </a:p>
          <a:p>
            <a:pPr algn="ctr"/>
            <a:r>
              <a:rPr lang="en-US" sz="3600" dirty="0"/>
              <a:t>commands do?</a:t>
            </a:r>
          </a:p>
          <a:p>
            <a:pPr algn="ctr"/>
            <a:endParaRPr lang="en-US" sz="3600" dirty="0"/>
          </a:p>
          <a:p>
            <a:pPr algn="ctr"/>
            <a:r>
              <a:rPr lang="en-US" sz="3600" b="1" dirty="0"/>
              <a:t>They each open the present working directory in the file explorer.</a:t>
            </a:r>
          </a:p>
        </p:txBody>
      </p:sp>
    </p:spTree>
    <p:extLst>
      <p:ext uri="{BB962C8B-B14F-4D97-AF65-F5344CB8AC3E}">
        <p14:creationId xmlns:p14="http://schemas.microsoft.com/office/powerpoint/2010/main" val="42700724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990600"/>
            <a:ext cx="8610600" cy="2308324"/>
          </a:xfrm>
          <a:prstGeom prst="rect">
            <a:avLst/>
          </a:prstGeom>
          <a:noFill/>
          <a:ln w="19050">
            <a:noFill/>
          </a:ln>
        </p:spPr>
        <p:txBody>
          <a:bodyPr wrap="square" rtlCol="0">
            <a:spAutoFit/>
          </a:bodyPr>
          <a:lstStyle/>
          <a:p>
            <a:pPr algn="ctr"/>
            <a:r>
              <a:rPr lang="en-US" sz="3600" dirty="0"/>
              <a:t>Which command(s) could we use to </a:t>
            </a:r>
            <a:r>
              <a:rPr lang="en-US" sz="3600" b="1" dirty="0"/>
              <a:t>preview</a:t>
            </a:r>
            <a:r>
              <a:rPr lang="en-US" sz="3600" dirty="0"/>
              <a:t> a file’s contents? </a:t>
            </a:r>
          </a:p>
          <a:p>
            <a:pPr algn="ctr"/>
            <a:endParaRPr lang="en-US" sz="3600" dirty="0"/>
          </a:p>
          <a:p>
            <a:pPr algn="ctr"/>
            <a:endParaRPr lang="en-US" sz="3600" dirty="0"/>
          </a:p>
        </p:txBody>
      </p:sp>
    </p:spTree>
    <p:extLst>
      <p:ext uri="{BB962C8B-B14F-4D97-AF65-F5344CB8AC3E}">
        <p14:creationId xmlns:p14="http://schemas.microsoft.com/office/powerpoint/2010/main" val="29496044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990600"/>
            <a:ext cx="8610600" cy="5632311"/>
          </a:xfrm>
          <a:prstGeom prst="rect">
            <a:avLst/>
          </a:prstGeom>
          <a:noFill/>
          <a:ln w="19050">
            <a:noFill/>
          </a:ln>
        </p:spPr>
        <p:txBody>
          <a:bodyPr wrap="square" rtlCol="0">
            <a:spAutoFit/>
          </a:bodyPr>
          <a:lstStyle/>
          <a:p>
            <a:pPr algn="ctr"/>
            <a:r>
              <a:rPr lang="en-US" sz="3600" dirty="0"/>
              <a:t>Which command(s) could we use to </a:t>
            </a:r>
            <a:r>
              <a:rPr lang="en-US" sz="3600" b="1" dirty="0"/>
              <a:t>preview</a:t>
            </a:r>
            <a:r>
              <a:rPr lang="en-US" sz="3600" dirty="0"/>
              <a:t> a file’s contents? </a:t>
            </a:r>
          </a:p>
          <a:p>
            <a:pPr algn="ctr"/>
            <a:endParaRPr lang="en-US" sz="3600" dirty="0"/>
          </a:p>
          <a:p>
            <a:pPr algn="ctr"/>
            <a:r>
              <a:rPr lang="en-US" sz="7200" b="1" dirty="0">
                <a:highlight>
                  <a:srgbClr val="FFCC00"/>
                </a:highlight>
                <a:latin typeface="Courier New" panose="02070309020205020404" pitchFamily="49" charset="0"/>
                <a:cs typeface="Courier New" panose="02070309020205020404" pitchFamily="49" charset="0"/>
              </a:rPr>
              <a:t>head</a:t>
            </a:r>
          </a:p>
          <a:p>
            <a:pPr algn="ctr"/>
            <a:r>
              <a:rPr lang="en-US" sz="7200" b="1" dirty="0">
                <a:highlight>
                  <a:srgbClr val="FFCC00"/>
                </a:highlight>
                <a:latin typeface="Courier New" panose="02070309020205020404" pitchFamily="49" charset="0"/>
                <a:cs typeface="Courier New" panose="02070309020205020404" pitchFamily="49" charset="0"/>
              </a:rPr>
              <a:t>tail</a:t>
            </a:r>
          </a:p>
          <a:p>
            <a:pPr algn="ctr"/>
            <a:r>
              <a:rPr lang="en-US" sz="7200" b="1" dirty="0">
                <a:highlight>
                  <a:srgbClr val="FFCC00"/>
                </a:highlight>
                <a:latin typeface="Courier New" panose="02070309020205020404" pitchFamily="49" charset="0"/>
                <a:cs typeface="Courier New" panose="02070309020205020404" pitchFamily="49" charset="0"/>
              </a:rPr>
              <a:t>less</a:t>
            </a:r>
          </a:p>
          <a:p>
            <a:pPr algn="ctr"/>
            <a:endParaRPr lang="en-US" sz="3600" dirty="0"/>
          </a:p>
        </p:txBody>
      </p:sp>
    </p:spTree>
    <p:extLst>
      <p:ext uri="{BB962C8B-B14F-4D97-AF65-F5344CB8AC3E}">
        <p14:creationId xmlns:p14="http://schemas.microsoft.com/office/powerpoint/2010/main" val="25327250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1371600"/>
            <a:ext cx="8610600" cy="1754326"/>
          </a:xfrm>
          <a:prstGeom prst="rect">
            <a:avLst/>
          </a:prstGeom>
          <a:noFill/>
          <a:ln w="19050">
            <a:noFill/>
          </a:ln>
        </p:spPr>
        <p:txBody>
          <a:bodyPr wrap="square" rtlCol="0">
            <a:spAutoFit/>
          </a:bodyPr>
          <a:lstStyle/>
          <a:p>
            <a:pPr algn="ctr"/>
            <a:r>
              <a:rPr lang="en-US" sz="3600" dirty="0"/>
              <a:t>Which command would we use to </a:t>
            </a:r>
            <a:r>
              <a:rPr lang="en-US" sz="3600" b="1" dirty="0"/>
              <a:t>combine</a:t>
            </a:r>
            <a:r>
              <a:rPr lang="en-US" sz="3600" dirty="0"/>
              <a:t> two files together? How would we make it so the output was </a:t>
            </a:r>
            <a:r>
              <a:rPr lang="en-US" sz="3600" b="1" dirty="0"/>
              <a:t>saved</a:t>
            </a:r>
            <a:r>
              <a:rPr lang="en-US" sz="3600" dirty="0"/>
              <a:t>?</a:t>
            </a:r>
          </a:p>
        </p:txBody>
      </p:sp>
    </p:spTree>
    <p:extLst>
      <p:ext uri="{BB962C8B-B14F-4D97-AF65-F5344CB8AC3E}">
        <p14:creationId xmlns:p14="http://schemas.microsoft.com/office/powerpoint/2010/main" val="30648700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Quick Review!</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1371600"/>
            <a:ext cx="8610600" cy="4524315"/>
          </a:xfrm>
          <a:prstGeom prst="rect">
            <a:avLst/>
          </a:prstGeom>
          <a:noFill/>
          <a:ln w="19050">
            <a:noFill/>
          </a:ln>
        </p:spPr>
        <p:txBody>
          <a:bodyPr wrap="square" rtlCol="0">
            <a:spAutoFit/>
          </a:bodyPr>
          <a:lstStyle/>
          <a:p>
            <a:pPr algn="ctr"/>
            <a:r>
              <a:rPr lang="en-US" sz="3600" dirty="0"/>
              <a:t>Which command would we use to </a:t>
            </a:r>
            <a:r>
              <a:rPr lang="en-US" sz="3600" b="1" dirty="0"/>
              <a:t>combine</a:t>
            </a:r>
            <a:r>
              <a:rPr lang="en-US" sz="3600" dirty="0"/>
              <a:t> two files together? How would we make it so the output was </a:t>
            </a:r>
            <a:r>
              <a:rPr lang="en-US" sz="3600" b="1" dirty="0"/>
              <a:t>saved</a:t>
            </a:r>
            <a:r>
              <a:rPr lang="en-US" sz="3600" dirty="0"/>
              <a:t>?</a:t>
            </a:r>
          </a:p>
          <a:p>
            <a:pPr algn="ctr"/>
            <a:endParaRPr lang="en-US" sz="3600" dirty="0"/>
          </a:p>
          <a:p>
            <a:pPr algn="ctr"/>
            <a:r>
              <a:rPr lang="en-US" sz="7200" b="1" dirty="0">
                <a:highlight>
                  <a:srgbClr val="FFCC00"/>
                </a:highlight>
                <a:latin typeface="Courier New" panose="02070309020205020404" pitchFamily="49" charset="0"/>
                <a:cs typeface="Courier New" panose="02070309020205020404" pitchFamily="49" charset="0"/>
              </a:rPr>
              <a:t>cat</a:t>
            </a:r>
          </a:p>
          <a:p>
            <a:pPr algn="ctr"/>
            <a:r>
              <a:rPr lang="en-US" sz="7200" b="1" dirty="0">
                <a:highlight>
                  <a:srgbClr val="FFCC00"/>
                </a:highlight>
                <a:latin typeface="Courier New" panose="02070309020205020404" pitchFamily="49" charset="0"/>
                <a:cs typeface="Courier New" panose="02070309020205020404" pitchFamily="49" charset="0"/>
              </a:rPr>
              <a:t>cat {files} &gt; </a:t>
            </a:r>
          </a:p>
        </p:txBody>
      </p:sp>
    </p:spTree>
    <p:extLst>
      <p:ext uri="{BB962C8B-B14F-4D97-AF65-F5344CB8AC3E}">
        <p14:creationId xmlns:p14="http://schemas.microsoft.com/office/powerpoint/2010/main" val="510649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Today’s Summary</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838200"/>
            <a:ext cx="8610600" cy="5355312"/>
          </a:xfrm>
          <a:prstGeom prst="rect">
            <a:avLst/>
          </a:prstGeom>
          <a:noFill/>
          <a:ln w="19050">
            <a:noFill/>
          </a:ln>
        </p:spPr>
        <p:txBody>
          <a:bodyPr wrap="square" rtlCol="0">
            <a:spAutoFit/>
          </a:bodyPr>
          <a:lstStyle/>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ls</a:t>
            </a:r>
            <a:r>
              <a:rPr lang="en-US" b="1" dirty="0">
                <a:cs typeface="Courier New" panose="02070309020205020404" pitchFamily="49" charset="0"/>
              </a:rPr>
              <a:t>:</a:t>
            </a:r>
            <a:r>
              <a:rPr lang="en-US" b="1" dirty="0">
                <a:latin typeface="Courier New" panose="02070309020205020404" pitchFamily="49" charset="0"/>
                <a:cs typeface="Courier New" panose="02070309020205020404" pitchFamily="49" charset="0"/>
              </a:rPr>
              <a:t> </a:t>
            </a:r>
            <a:r>
              <a:rPr lang="en-US" dirty="0"/>
              <a:t>Lists all files in a directory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cd {folder}</a:t>
            </a:r>
            <a:r>
              <a:rPr lang="en-US" dirty="0"/>
              <a:t>: Change directory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err="1">
                <a:latin typeface="Courier New" panose="02070309020205020404" pitchFamily="49" charset="0"/>
                <a:cs typeface="Courier New" panose="02070309020205020404" pitchFamily="49" charset="0"/>
              </a:rPr>
              <a:t>mkdir</a:t>
            </a:r>
            <a:r>
              <a:rPr lang="en-US" b="1" dirty="0">
                <a:latin typeface="Courier New" panose="02070309020205020404" pitchFamily="49" charset="0"/>
                <a:cs typeface="Courier New" panose="02070309020205020404" pitchFamily="49" charset="0"/>
              </a:rPr>
              <a:t> {folder}</a:t>
            </a:r>
            <a:r>
              <a:rPr lang="en-US" b="1" dirty="0"/>
              <a:t>: </a:t>
            </a:r>
            <a:r>
              <a:rPr lang="en-US" dirty="0"/>
              <a:t>Make a new folder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touch {file}</a:t>
            </a:r>
            <a:r>
              <a:rPr lang="en-US" b="1" dirty="0"/>
              <a:t>: </a:t>
            </a:r>
            <a:r>
              <a:rPr lang="en-US" dirty="0"/>
              <a:t>Make a new file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err="1">
                <a:latin typeface="Courier New" panose="02070309020205020404" pitchFamily="49" charset="0"/>
                <a:cs typeface="Courier New" panose="02070309020205020404" pitchFamily="49" charset="0"/>
              </a:rPr>
              <a:t>cp</a:t>
            </a:r>
            <a:r>
              <a:rPr lang="en-US" b="1" dirty="0">
                <a:latin typeface="Courier New" panose="02070309020205020404" pitchFamily="49" charset="0"/>
                <a:cs typeface="Courier New" panose="02070309020205020404" pitchFamily="49" charset="0"/>
              </a:rPr>
              <a:t> {file} {destination}</a:t>
            </a:r>
            <a:r>
              <a:rPr lang="en-US" b="1" dirty="0"/>
              <a:t>: </a:t>
            </a:r>
            <a:r>
              <a:rPr lang="en-US" dirty="0"/>
              <a:t>Copies a file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mv &lt;file&gt; {destination}</a:t>
            </a:r>
            <a:r>
              <a:rPr lang="en-US" b="1" dirty="0"/>
              <a:t>: </a:t>
            </a:r>
            <a:r>
              <a:rPr lang="en-US" dirty="0"/>
              <a:t>Moves a file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cat {files}</a:t>
            </a:r>
            <a:r>
              <a:rPr lang="en-US" b="1" dirty="0"/>
              <a:t>: </a:t>
            </a:r>
            <a:r>
              <a:rPr lang="en-US" dirty="0"/>
              <a:t>Combines files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head</a:t>
            </a:r>
            <a:r>
              <a:rPr lang="en-US" b="1" dirty="0"/>
              <a:t>: </a:t>
            </a:r>
            <a:r>
              <a:rPr lang="en-US" dirty="0"/>
              <a:t>Previews first 10 lines of a file</a:t>
            </a:r>
          </a:p>
          <a:p>
            <a:pPr marL="342900" indent="-342900">
              <a:buFont typeface="Arial" panose="020B0604020202020204" pitchFamily="34" charset="0"/>
              <a:buChar char="•"/>
            </a:pPr>
            <a:endParaRPr lang="en-US" b="1"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tail</a:t>
            </a:r>
            <a:r>
              <a:rPr lang="en-US" b="1" dirty="0"/>
              <a:t>: </a:t>
            </a:r>
            <a:r>
              <a:rPr lang="en-US" dirty="0"/>
              <a:t>Previews last 10 lines of a file</a:t>
            </a:r>
          </a:p>
          <a:p>
            <a:pPr marL="342900" indent="-342900">
              <a:buFont typeface="Arial" panose="020B0604020202020204" pitchFamily="34" charset="0"/>
              <a:buChar char="•"/>
            </a:pPr>
            <a:endParaRPr lang="en-US" b="1"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less</a:t>
            </a:r>
            <a:r>
              <a:rPr lang="en-US" dirty="0"/>
              <a:t>: Opens file previewer </a:t>
            </a:r>
          </a:p>
        </p:txBody>
      </p:sp>
    </p:spTree>
    <p:extLst>
      <p:ext uri="{BB962C8B-B14F-4D97-AF65-F5344CB8AC3E}">
        <p14:creationId xmlns:p14="http://schemas.microsoft.com/office/powerpoint/2010/main" val="14523262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4FB6895-DC0B-4FD1-B47B-9F410975BBE4}"/>
              </a:ext>
            </a:extLst>
          </p:cNvPr>
          <p:cNvSpPr>
            <a:spLocks noGrp="1"/>
          </p:cNvSpPr>
          <p:nvPr>
            <p:ph type="title"/>
          </p:nvPr>
        </p:nvSpPr>
        <p:spPr>
          <a:xfrm>
            <a:off x="304800" y="0"/>
            <a:ext cx="8839200" cy="653854"/>
          </a:xfrm>
        </p:spPr>
        <p:txBody>
          <a:bodyPr>
            <a:normAutofit/>
          </a:bodyPr>
          <a:lstStyle/>
          <a:p>
            <a:r>
              <a:rPr lang="en-US" dirty="0"/>
              <a:t>The Mysterious, All Powerful Command Line?</a:t>
            </a:r>
          </a:p>
        </p:txBody>
      </p:sp>
      <p:pic>
        <p:nvPicPr>
          <p:cNvPr id="3" name="Picture 2">
            <a:extLst>
              <a:ext uri="{FF2B5EF4-FFF2-40B4-BE49-F238E27FC236}">
                <a16:creationId xmlns:a16="http://schemas.microsoft.com/office/drawing/2014/main" id="{F1729DA8-7BCE-4707-BA96-F6D0935E6EC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7012" b="11808"/>
          <a:stretch/>
        </p:blipFill>
        <p:spPr>
          <a:xfrm>
            <a:off x="0" y="762000"/>
            <a:ext cx="9144000" cy="4191000"/>
          </a:xfrm>
          <a:prstGeom prst="rect">
            <a:avLst/>
          </a:prstGeom>
        </p:spPr>
      </p:pic>
      <p:sp>
        <p:nvSpPr>
          <p:cNvPr id="8" name="TextBox 7">
            <a:extLst>
              <a:ext uri="{FF2B5EF4-FFF2-40B4-BE49-F238E27FC236}">
                <a16:creationId xmlns:a16="http://schemas.microsoft.com/office/drawing/2014/main" id="{656BB94C-D0DF-4DD6-813D-453790969992}"/>
              </a:ext>
            </a:extLst>
          </p:cNvPr>
          <p:cNvSpPr txBox="1"/>
          <p:nvPr/>
        </p:nvSpPr>
        <p:spPr>
          <a:xfrm>
            <a:off x="228600" y="5082917"/>
            <a:ext cx="8686800" cy="1200329"/>
          </a:xfrm>
          <a:prstGeom prst="rect">
            <a:avLst/>
          </a:prstGeom>
          <a:noFill/>
        </p:spPr>
        <p:txBody>
          <a:bodyPr wrap="square" rtlCol="0">
            <a:spAutoFit/>
          </a:bodyPr>
          <a:lstStyle/>
          <a:p>
            <a:pPr algn="ctr"/>
            <a:r>
              <a:rPr lang="en-US" sz="2400" dirty="0"/>
              <a:t>For many newcomers to IT, the command line can seem like something shrouded in mystery. It’s the dark tool of hackers and IT nerds plugging away in the middle of the night.</a:t>
            </a:r>
          </a:p>
        </p:txBody>
      </p:sp>
    </p:spTree>
    <p:extLst>
      <p:ext uri="{BB962C8B-B14F-4D97-AF65-F5344CB8AC3E}">
        <p14:creationId xmlns:p14="http://schemas.microsoft.com/office/powerpoint/2010/main" val="8327599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Today’s Summary</a:t>
            </a:r>
          </a:p>
        </p:txBody>
      </p:sp>
      <p:sp>
        <p:nvSpPr>
          <p:cNvPr id="3" name="TextBox 2">
            <a:extLst>
              <a:ext uri="{FF2B5EF4-FFF2-40B4-BE49-F238E27FC236}">
                <a16:creationId xmlns:a16="http://schemas.microsoft.com/office/drawing/2014/main" id="{5CCD0CD7-F454-43B6-A623-7B93B7847CAE}"/>
              </a:ext>
            </a:extLst>
          </p:cNvPr>
          <p:cNvSpPr txBox="1"/>
          <p:nvPr/>
        </p:nvSpPr>
        <p:spPr>
          <a:xfrm>
            <a:off x="381000" y="838200"/>
            <a:ext cx="8610600" cy="5355312"/>
          </a:xfrm>
          <a:prstGeom prst="rect">
            <a:avLst/>
          </a:prstGeom>
          <a:noFill/>
          <a:ln w="19050">
            <a:noFill/>
          </a:ln>
        </p:spPr>
        <p:txBody>
          <a:bodyPr wrap="square" rtlCol="0">
            <a:spAutoFit/>
          </a:bodyPr>
          <a:lstStyle/>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ls</a:t>
            </a:r>
            <a:r>
              <a:rPr lang="en-US" b="1" dirty="0"/>
              <a:t>: </a:t>
            </a:r>
            <a:r>
              <a:rPr lang="en-US" dirty="0"/>
              <a:t>Lists all files in a directory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cd {folder}</a:t>
            </a:r>
            <a:r>
              <a:rPr lang="en-US" dirty="0"/>
              <a:t>: Change directory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err="1">
                <a:latin typeface="Courier New" panose="02070309020205020404" pitchFamily="49" charset="0"/>
                <a:cs typeface="Courier New" panose="02070309020205020404" pitchFamily="49" charset="0"/>
              </a:rPr>
              <a:t>mkdir</a:t>
            </a:r>
            <a:r>
              <a:rPr lang="en-US" b="1" dirty="0">
                <a:latin typeface="Courier New" panose="02070309020205020404" pitchFamily="49" charset="0"/>
                <a:cs typeface="Courier New" panose="02070309020205020404" pitchFamily="49" charset="0"/>
              </a:rPr>
              <a:t> {folder}</a:t>
            </a:r>
            <a:r>
              <a:rPr lang="en-US" b="1" dirty="0"/>
              <a:t>: </a:t>
            </a:r>
            <a:r>
              <a:rPr lang="en-US" dirty="0"/>
              <a:t>Make a new folder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touch {file}</a:t>
            </a:r>
            <a:r>
              <a:rPr lang="en-US" b="1" dirty="0"/>
              <a:t>: </a:t>
            </a:r>
            <a:r>
              <a:rPr lang="en-US" dirty="0"/>
              <a:t>Make a new file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err="1">
                <a:latin typeface="Courier New" panose="02070309020205020404" pitchFamily="49" charset="0"/>
                <a:cs typeface="Courier New" panose="02070309020205020404" pitchFamily="49" charset="0"/>
              </a:rPr>
              <a:t>cp</a:t>
            </a:r>
            <a:r>
              <a:rPr lang="en-US" b="1" dirty="0">
                <a:latin typeface="Courier New" panose="02070309020205020404" pitchFamily="49" charset="0"/>
                <a:cs typeface="Courier New" panose="02070309020205020404" pitchFamily="49" charset="0"/>
              </a:rPr>
              <a:t> {file} {destination}</a:t>
            </a:r>
            <a:r>
              <a:rPr lang="en-US" b="1" dirty="0"/>
              <a:t>: </a:t>
            </a:r>
            <a:r>
              <a:rPr lang="en-US" dirty="0"/>
              <a:t>Copies a file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mv &lt;file&gt; {destination}</a:t>
            </a:r>
            <a:r>
              <a:rPr lang="en-US" b="1" dirty="0"/>
              <a:t>: </a:t>
            </a:r>
            <a:r>
              <a:rPr lang="en-US" dirty="0"/>
              <a:t>Moves a file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cat {files}</a:t>
            </a:r>
            <a:r>
              <a:rPr lang="en-US" b="1" dirty="0"/>
              <a:t>: </a:t>
            </a:r>
            <a:r>
              <a:rPr lang="en-US" dirty="0"/>
              <a:t>Combines files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head</a:t>
            </a:r>
            <a:r>
              <a:rPr lang="en-US" b="1" dirty="0"/>
              <a:t>: </a:t>
            </a:r>
            <a:r>
              <a:rPr lang="en-US" dirty="0"/>
              <a:t>Previews first 10 lines of a file</a:t>
            </a:r>
          </a:p>
          <a:p>
            <a:pPr marL="342900" indent="-342900">
              <a:buFont typeface="Arial" panose="020B0604020202020204" pitchFamily="34" charset="0"/>
              <a:buChar char="•"/>
            </a:pPr>
            <a:endParaRPr lang="en-US" b="1"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tail</a:t>
            </a:r>
            <a:r>
              <a:rPr lang="en-US" b="1" dirty="0"/>
              <a:t>: </a:t>
            </a:r>
            <a:r>
              <a:rPr lang="en-US" dirty="0"/>
              <a:t>Previews last 10 lines of a file</a:t>
            </a:r>
          </a:p>
          <a:p>
            <a:pPr marL="342900" indent="-342900">
              <a:buFont typeface="Arial" panose="020B0604020202020204" pitchFamily="34" charset="0"/>
              <a:buChar char="•"/>
            </a:pPr>
            <a:endParaRPr lang="en-US" b="1" dirty="0"/>
          </a:p>
          <a:p>
            <a:pPr marL="342900" indent="-342900">
              <a:buFont typeface="Arial" panose="020B0604020202020204" pitchFamily="34" charset="0"/>
              <a:buChar char="•"/>
            </a:pPr>
            <a:r>
              <a:rPr lang="en-US" b="1" dirty="0">
                <a:latin typeface="Courier New" panose="02070309020205020404" pitchFamily="49" charset="0"/>
                <a:cs typeface="Courier New" panose="02070309020205020404" pitchFamily="49" charset="0"/>
              </a:rPr>
              <a:t>less</a:t>
            </a:r>
            <a:r>
              <a:rPr lang="en-US" dirty="0"/>
              <a:t>: Opens file previewer </a:t>
            </a:r>
          </a:p>
        </p:txBody>
      </p:sp>
      <p:sp>
        <p:nvSpPr>
          <p:cNvPr id="4" name="TextBox 3">
            <a:extLst>
              <a:ext uri="{FF2B5EF4-FFF2-40B4-BE49-F238E27FC236}">
                <a16:creationId xmlns:a16="http://schemas.microsoft.com/office/drawing/2014/main" id="{555820FA-BEA6-487E-B8D7-5C4E61CA90F0}"/>
              </a:ext>
            </a:extLst>
          </p:cNvPr>
          <p:cNvSpPr txBox="1"/>
          <p:nvPr/>
        </p:nvSpPr>
        <p:spPr>
          <a:xfrm>
            <a:off x="4876800" y="4004540"/>
            <a:ext cx="3962400" cy="2123658"/>
          </a:xfrm>
          <a:prstGeom prst="rect">
            <a:avLst/>
          </a:prstGeom>
          <a:noFill/>
          <a:ln w="19050">
            <a:solidFill>
              <a:schemeClr val="tx1"/>
            </a:solidFill>
            <a:prstDash val="sysDash"/>
          </a:ln>
        </p:spPr>
        <p:txBody>
          <a:bodyPr wrap="square" rtlCol="0">
            <a:spAutoFit/>
          </a:bodyPr>
          <a:lstStyle/>
          <a:p>
            <a:pPr algn="ctr"/>
            <a:r>
              <a:rPr lang="en-US" sz="2200" b="1" dirty="0">
                <a:solidFill>
                  <a:srgbClr val="FF0000"/>
                </a:solidFill>
              </a:rPr>
              <a:t>Tip: </a:t>
            </a:r>
            <a:r>
              <a:rPr lang="en-US" sz="2200" dirty="0">
                <a:solidFill>
                  <a:srgbClr val="FF0000"/>
                </a:solidFill>
              </a:rPr>
              <a:t>We covered a </a:t>
            </a:r>
            <a:r>
              <a:rPr lang="en-US" sz="2200" i="1" dirty="0">
                <a:solidFill>
                  <a:srgbClr val="FF0000"/>
                </a:solidFill>
              </a:rPr>
              <a:t>lot</a:t>
            </a:r>
            <a:r>
              <a:rPr lang="en-US" sz="2200" dirty="0">
                <a:solidFill>
                  <a:srgbClr val="FF0000"/>
                </a:solidFill>
              </a:rPr>
              <a:t> today!</a:t>
            </a:r>
          </a:p>
          <a:p>
            <a:pPr algn="ctr"/>
            <a:r>
              <a:rPr lang="en-US" sz="2200" dirty="0">
                <a:solidFill>
                  <a:srgbClr val="FF0000"/>
                </a:solidFill>
              </a:rPr>
              <a:t>And there’s </a:t>
            </a:r>
            <a:r>
              <a:rPr lang="en-US" sz="2200" i="1" dirty="0">
                <a:solidFill>
                  <a:srgbClr val="FF0000"/>
                </a:solidFill>
              </a:rPr>
              <a:t>plenty</a:t>
            </a:r>
            <a:r>
              <a:rPr lang="en-US" sz="2200" dirty="0">
                <a:solidFill>
                  <a:srgbClr val="FF0000"/>
                </a:solidFill>
              </a:rPr>
              <a:t> more to come. Be sure to spend time before next class, redoing and practicing today’s exercises to build proficiency. </a:t>
            </a:r>
          </a:p>
        </p:txBody>
      </p:sp>
    </p:spTree>
    <p:extLst>
      <p:ext uri="{BB962C8B-B14F-4D97-AF65-F5344CB8AC3E}">
        <p14:creationId xmlns:p14="http://schemas.microsoft.com/office/powerpoint/2010/main" val="38777439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p:txBody>
          <a:bodyPr/>
          <a:lstStyle/>
          <a:p>
            <a:r>
              <a:rPr lang="en-US" dirty="0"/>
              <a:t>Today’s Goals</a:t>
            </a:r>
          </a:p>
        </p:txBody>
      </p:sp>
      <p:sp>
        <p:nvSpPr>
          <p:cNvPr id="6" name="TextBox 5">
            <a:extLst>
              <a:ext uri="{FF2B5EF4-FFF2-40B4-BE49-F238E27FC236}">
                <a16:creationId xmlns:a16="http://schemas.microsoft.com/office/drawing/2014/main" id="{4295E16A-DA1E-4A90-ABAE-920CC38E11FC}"/>
              </a:ext>
            </a:extLst>
          </p:cNvPr>
          <p:cNvSpPr txBox="1"/>
          <p:nvPr/>
        </p:nvSpPr>
        <p:spPr>
          <a:xfrm>
            <a:off x="457200" y="838200"/>
            <a:ext cx="8534400" cy="4293483"/>
          </a:xfrm>
          <a:prstGeom prst="rect">
            <a:avLst/>
          </a:prstGeom>
          <a:noFill/>
          <a:ln w="6350">
            <a:solidFill>
              <a:schemeClr val="tx1"/>
            </a:solidFill>
            <a:prstDash val="dash"/>
          </a:ln>
        </p:spPr>
        <p:txBody>
          <a:bodyPr wrap="square" rtlCol="0">
            <a:spAutoFit/>
          </a:bodyPr>
          <a:lstStyle/>
          <a:p>
            <a:r>
              <a:rPr lang="en-US" sz="2100" b="1" dirty="0"/>
              <a:t>By the end of class, you will:</a:t>
            </a:r>
          </a:p>
          <a:p>
            <a:pPr marL="457200" indent="-457200">
              <a:buFont typeface="Arial" panose="020B0604020202020204" pitchFamily="34" charset="0"/>
              <a:buChar char="•"/>
            </a:pPr>
            <a:endParaRPr lang="en-US" sz="2100" dirty="0"/>
          </a:p>
          <a:p>
            <a:pPr marL="457200" indent="-457200">
              <a:buFont typeface="Wingdings" panose="05000000000000000000" pitchFamily="2" charset="2"/>
              <a:buChar char="ü"/>
            </a:pPr>
            <a:r>
              <a:rPr lang="en-US" sz="2100" dirty="0"/>
              <a:t>Explain why the command line is important for IT and security professionals.</a:t>
            </a:r>
          </a:p>
          <a:p>
            <a:pPr marL="457200" indent="-457200">
              <a:buFont typeface="Wingdings" panose="05000000000000000000" pitchFamily="2" charset="2"/>
              <a:buChar char="ü"/>
            </a:pPr>
            <a:endParaRPr lang="en-US" sz="2100" dirty="0"/>
          </a:p>
          <a:p>
            <a:pPr marL="457200" indent="-457200">
              <a:buFont typeface="Wingdings" panose="05000000000000000000" pitchFamily="2" charset="2"/>
              <a:buChar char="ü"/>
            </a:pPr>
            <a:r>
              <a:rPr lang="en-US" sz="2100" dirty="0"/>
              <a:t>Utilize commands like </a:t>
            </a:r>
            <a:r>
              <a:rPr lang="en-US" sz="2100" b="1" dirty="0">
                <a:highlight>
                  <a:srgbClr val="FFCC00"/>
                </a:highlight>
                <a:latin typeface="Courier New" panose="02070309020205020404" pitchFamily="49" charset="0"/>
                <a:cs typeface="Courier New" panose="02070309020205020404" pitchFamily="49" charset="0"/>
              </a:rPr>
              <a:t>ls</a:t>
            </a:r>
            <a:r>
              <a:rPr lang="en-US" sz="2100" dirty="0"/>
              <a:t>, </a:t>
            </a:r>
            <a:r>
              <a:rPr lang="en-US" sz="2100" b="1" dirty="0">
                <a:highlight>
                  <a:srgbClr val="FFCC00"/>
                </a:highlight>
                <a:latin typeface="Courier New" panose="02070309020205020404" pitchFamily="49" charset="0"/>
                <a:cs typeface="Courier New" panose="02070309020205020404" pitchFamily="49" charset="0"/>
              </a:rPr>
              <a:t>cd</a:t>
            </a:r>
            <a:r>
              <a:rPr lang="en-US" sz="2100" dirty="0"/>
              <a:t>, </a:t>
            </a:r>
            <a:r>
              <a:rPr lang="en-US" sz="2100" b="1" dirty="0" err="1">
                <a:highlight>
                  <a:srgbClr val="FFCC00"/>
                </a:highlight>
                <a:latin typeface="Courier New" panose="02070309020205020404" pitchFamily="49" charset="0"/>
                <a:cs typeface="Courier New" panose="02070309020205020404" pitchFamily="49" charset="0"/>
              </a:rPr>
              <a:t>mkdir</a:t>
            </a:r>
            <a:r>
              <a:rPr lang="en-US" sz="2100" dirty="0"/>
              <a:t>, </a:t>
            </a:r>
            <a:r>
              <a:rPr lang="en-US" sz="2100" b="1" dirty="0">
                <a:highlight>
                  <a:srgbClr val="FFCC00"/>
                </a:highlight>
                <a:latin typeface="Courier New" panose="02070309020205020404" pitchFamily="49" charset="0"/>
                <a:cs typeface="Courier New" panose="02070309020205020404" pitchFamily="49" charset="0"/>
              </a:rPr>
              <a:t>touch</a:t>
            </a:r>
            <a:r>
              <a:rPr lang="en-US" sz="2100" dirty="0"/>
              <a:t>, </a:t>
            </a:r>
            <a:r>
              <a:rPr lang="en-US" sz="2100" b="1" dirty="0" err="1">
                <a:highlight>
                  <a:srgbClr val="FFCC00"/>
                </a:highlight>
                <a:latin typeface="Courier New" panose="02070309020205020404" pitchFamily="49" charset="0"/>
                <a:cs typeface="Courier New" panose="02070309020205020404" pitchFamily="49" charset="0"/>
              </a:rPr>
              <a:t>cp</a:t>
            </a:r>
            <a:r>
              <a:rPr lang="en-US" sz="2100" dirty="0"/>
              <a:t>, </a:t>
            </a:r>
            <a:r>
              <a:rPr lang="en-US" sz="2100" b="1" dirty="0">
                <a:highlight>
                  <a:srgbClr val="FFCC00"/>
                </a:highlight>
                <a:latin typeface="Courier New" panose="02070309020205020404" pitchFamily="49" charset="0"/>
                <a:cs typeface="Courier New" panose="02070309020205020404" pitchFamily="49" charset="0"/>
              </a:rPr>
              <a:t>mv</a:t>
            </a:r>
            <a:r>
              <a:rPr lang="en-US" sz="2100" dirty="0"/>
              <a:t>, and </a:t>
            </a:r>
            <a:r>
              <a:rPr lang="en-US" sz="2100" b="1" dirty="0">
                <a:highlight>
                  <a:srgbClr val="FFCC00"/>
                </a:highlight>
                <a:latin typeface="Courier New" panose="02070309020205020404" pitchFamily="49" charset="0"/>
                <a:cs typeface="Courier New" panose="02070309020205020404" pitchFamily="49" charset="0"/>
              </a:rPr>
              <a:t>cat</a:t>
            </a:r>
            <a:r>
              <a:rPr lang="en-US" sz="2100" dirty="0"/>
              <a:t> for file navigation and manipulation.</a:t>
            </a:r>
          </a:p>
          <a:p>
            <a:pPr marL="457200" indent="-457200">
              <a:buFont typeface="Wingdings" panose="05000000000000000000" pitchFamily="2" charset="2"/>
              <a:buChar char="ü"/>
            </a:pPr>
            <a:endParaRPr lang="en-US" sz="2100" dirty="0"/>
          </a:p>
          <a:p>
            <a:pPr marL="457200" indent="-457200">
              <a:buFont typeface="Wingdings" panose="05000000000000000000" pitchFamily="2" charset="2"/>
              <a:buChar char="ü"/>
            </a:pPr>
            <a:r>
              <a:rPr lang="en-US" sz="2100" dirty="0"/>
              <a:t>Navigate deeply nested folder structures using relative file paths. </a:t>
            </a:r>
          </a:p>
          <a:p>
            <a:pPr marL="457200" indent="-457200">
              <a:buFont typeface="Wingdings" panose="05000000000000000000" pitchFamily="2" charset="2"/>
              <a:buChar char="ü"/>
            </a:pPr>
            <a:endParaRPr lang="en-US" sz="2100" dirty="0"/>
          </a:p>
          <a:p>
            <a:pPr marL="457200" indent="-457200">
              <a:buFont typeface="Wingdings" panose="05000000000000000000" pitchFamily="2" charset="2"/>
              <a:buChar char="ü"/>
            </a:pPr>
            <a:r>
              <a:rPr lang="en-US" sz="2100" dirty="0"/>
              <a:t>Use commands like </a:t>
            </a:r>
            <a:r>
              <a:rPr lang="en-US" sz="2100" b="1" dirty="0">
                <a:highlight>
                  <a:srgbClr val="FFCC00"/>
                </a:highlight>
                <a:latin typeface="Courier New" panose="02070309020205020404" pitchFamily="49" charset="0"/>
                <a:cs typeface="Courier New" panose="02070309020205020404" pitchFamily="49" charset="0"/>
              </a:rPr>
              <a:t>head</a:t>
            </a:r>
            <a:r>
              <a:rPr lang="en-US" sz="2100" dirty="0"/>
              <a:t>, </a:t>
            </a:r>
            <a:r>
              <a:rPr lang="en-US" sz="2100" b="1" dirty="0">
                <a:highlight>
                  <a:srgbClr val="FFCC00"/>
                </a:highlight>
                <a:latin typeface="Courier New" panose="02070309020205020404" pitchFamily="49" charset="0"/>
                <a:cs typeface="Courier New" panose="02070309020205020404" pitchFamily="49" charset="0"/>
              </a:rPr>
              <a:t>tail</a:t>
            </a:r>
            <a:r>
              <a:rPr lang="en-US" sz="2100" dirty="0"/>
              <a:t>, and </a:t>
            </a:r>
            <a:r>
              <a:rPr lang="en-US" sz="2100" b="1" dirty="0">
                <a:highlight>
                  <a:srgbClr val="FFCC00"/>
                </a:highlight>
                <a:latin typeface="Courier New" panose="02070309020205020404" pitchFamily="49" charset="0"/>
                <a:cs typeface="Courier New" panose="02070309020205020404" pitchFamily="49" charset="0"/>
              </a:rPr>
              <a:t>less</a:t>
            </a:r>
            <a:r>
              <a:rPr lang="en-US" sz="2100" dirty="0"/>
              <a:t> to preview files.</a:t>
            </a:r>
          </a:p>
          <a:p>
            <a:pPr marL="457200" indent="-457200">
              <a:buFont typeface="Wingdings" panose="05000000000000000000" pitchFamily="2" charset="2"/>
              <a:buChar char="ü"/>
            </a:pPr>
            <a:endParaRPr lang="en-US" sz="2100" dirty="0"/>
          </a:p>
          <a:p>
            <a:pPr marL="457200" indent="-457200">
              <a:buFont typeface="Wingdings" panose="05000000000000000000" pitchFamily="2" charset="2"/>
              <a:buChar char="ü"/>
            </a:pPr>
            <a:r>
              <a:rPr lang="en-US" sz="2100" dirty="0"/>
              <a:t>Combine the preceding commands to accomplish various IT tasks.</a:t>
            </a:r>
          </a:p>
        </p:txBody>
      </p:sp>
      <p:sp>
        <p:nvSpPr>
          <p:cNvPr id="9" name="TextBox 8">
            <a:extLst>
              <a:ext uri="{FF2B5EF4-FFF2-40B4-BE49-F238E27FC236}">
                <a16:creationId xmlns:a16="http://schemas.microsoft.com/office/drawing/2014/main" id="{4949D34C-0106-4AE9-938F-BAB636CAF385}"/>
              </a:ext>
            </a:extLst>
          </p:cNvPr>
          <p:cNvSpPr txBox="1"/>
          <p:nvPr/>
        </p:nvSpPr>
        <p:spPr>
          <a:xfrm>
            <a:off x="5778861" y="5562570"/>
            <a:ext cx="3212739" cy="584775"/>
          </a:xfrm>
          <a:prstGeom prst="rect">
            <a:avLst/>
          </a:prstGeom>
          <a:noFill/>
          <a:ln w="19050">
            <a:solidFill>
              <a:schemeClr val="tx1"/>
            </a:solidFill>
          </a:ln>
        </p:spPr>
        <p:txBody>
          <a:bodyPr wrap="none" rtlCol="0">
            <a:spAutoFit/>
          </a:bodyPr>
          <a:lstStyle/>
          <a:p>
            <a:r>
              <a:rPr lang="en-US" sz="3200" b="1" dirty="0"/>
              <a:t>$ cd GetStarted</a:t>
            </a:r>
          </a:p>
        </p:txBody>
      </p:sp>
    </p:spTree>
    <p:extLst>
      <p:ext uri="{BB962C8B-B14F-4D97-AF65-F5344CB8AC3E}">
        <p14:creationId xmlns:p14="http://schemas.microsoft.com/office/powerpoint/2010/main" val="33526767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Self Checkup</a:t>
            </a:r>
          </a:p>
        </p:txBody>
      </p:sp>
      <p:pic>
        <p:nvPicPr>
          <p:cNvPr id="5" name="Picture 4">
            <a:extLst>
              <a:ext uri="{FF2B5EF4-FFF2-40B4-BE49-F238E27FC236}">
                <a16:creationId xmlns:a16="http://schemas.microsoft.com/office/drawing/2014/main" id="{712CC8DA-DEFF-457B-BD20-090FDB8F941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066800"/>
            <a:ext cx="9144000" cy="2614518"/>
          </a:xfrm>
          <a:prstGeom prst="rect">
            <a:avLst/>
          </a:prstGeom>
        </p:spPr>
      </p:pic>
      <p:sp>
        <p:nvSpPr>
          <p:cNvPr id="6" name="TextBox 5">
            <a:extLst>
              <a:ext uri="{FF2B5EF4-FFF2-40B4-BE49-F238E27FC236}">
                <a16:creationId xmlns:a16="http://schemas.microsoft.com/office/drawing/2014/main" id="{D44872F5-056F-440E-BF7E-12B5F3E3F206}"/>
              </a:ext>
            </a:extLst>
          </p:cNvPr>
          <p:cNvSpPr txBox="1"/>
          <p:nvPr/>
        </p:nvSpPr>
        <p:spPr>
          <a:xfrm>
            <a:off x="266700" y="4953000"/>
            <a:ext cx="8610600" cy="646331"/>
          </a:xfrm>
          <a:prstGeom prst="rect">
            <a:avLst/>
          </a:prstGeom>
          <a:noFill/>
          <a:ln w="19050">
            <a:solidFill>
              <a:schemeClr val="tx1"/>
            </a:solidFill>
          </a:ln>
        </p:spPr>
        <p:txBody>
          <a:bodyPr wrap="square" rtlCol="0">
            <a:spAutoFit/>
          </a:bodyPr>
          <a:lstStyle/>
          <a:p>
            <a:pPr algn="ctr"/>
            <a:r>
              <a:rPr lang="en-US" sz="3600" b="1" dirty="0"/>
              <a:t>If this is you . . . that’s okay!  </a:t>
            </a:r>
          </a:p>
        </p:txBody>
      </p:sp>
      <p:sp>
        <p:nvSpPr>
          <p:cNvPr id="7" name="Arrow: Up 6">
            <a:extLst>
              <a:ext uri="{FF2B5EF4-FFF2-40B4-BE49-F238E27FC236}">
                <a16:creationId xmlns:a16="http://schemas.microsoft.com/office/drawing/2014/main" id="{EE187935-6F6F-4915-8FB2-709F097066F2}"/>
              </a:ext>
            </a:extLst>
          </p:cNvPr>
          <p:cNvSpPr/>
          <p:nvPr/>
        </p:nvSpPr>
        <p:spPr>
          <a:xfrm rot="10800000">
            <a:off x="609600" y="3898059"/>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Up 7">
            <a:extLst>
              <a:ext uri="{FF2B5EF4-FFF2-40B4-BE49-F238E27FC236}">
                <a16:creationId xmlns:a16="http://schemas.microsoft.com/office/drawing/2014/main" id="{6FC84F14-1CAF-404B-AD99-4E58101EBD09}"/>
              </a:ext>
            </a:extLst>
          </p:cNvPr>
          <p:cNvSpPr/>
          <p:nvPr/>
        </p:nvSpPr>
        <p:spPr>
          <a:xfrm rot="10800000">
            <a:off x="2057400" y="3898059"/>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Up 8">
            <a:extLst>
              <a:ext uri="{FF2B5EF4-FFF2-40B4-BE49-F238E27FC236}">
                <a16:creationId xmlns:a16="http://schemas.microsoft.com/office/drawing/2014/main" id="{B793F8EE-1F98-4B5C-9C7C-A1622B0C31FD}"/>
              </a:ext>
            </a:extLst>
          </p:cNvPr>
          <p:cNvSpPr/>
          <p:nvPr/>
        </p:nvSpPr>
        <p:spPr>
          <a:xfrm rot="10800000">
            <a:off x="3505200" y="3885359"/>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Up 9">
            <a:extLst>
              <a:ext uri="{FF2B5EF4-FFF2-40B4-BE49-F238E27FC236}">
                <a16:creationId xmlns:a16="http://schemas.microsoft.com/office/drawing/2014/main" id="{359370BD-A8D9-47D5-B15B-9DA0198E294D}"/>
              </a:ext>
            </a:extLst>
          </p:cNvPr>
          <p:cNvSpPr/>
          <p:nvPr/>
        </p:nvSpPr>
        <p:spPr>
          <a:xfrm rot="10800000">
            <a:off x="4953000" y="3885359"/>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Up 10">
            <a:extLst>
              <a:ext uri="{FF2B5EF4-FFF2-40B4-BE49-F238E27FC236}">
                <a16:creationId xmlns:a16="http://schemas.microsoft.com/office/drawing/2014/main" id="{8FEAD858-4928-4AD3-9699-501344727E0B}"/>
              </a:ext>
            </a:extLst>
          </p:cNvPr>
          <p:cNvSpPr/>
          <p:nvPr/>
        </p:nvSpPr>
        <p:spPr>
          <a:xfrm rot="10800000">
            <a:off x="6400800" y="3885359"/>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Up 11">
            <a:extLst>
              <a:ext uri="{FF2B5EF4-FFF2-40B4-BE49-F238E27FC236}">
                <a16:creationId xmlns:a16="http://schemas.microsoft.com/office/drawing/2014/main" id="{BDC6DCD8-3572-431E-AC52-FC6A88EE92D9}"/>
              </a:ext>
            </a:extLst>
          </p:cNvPr>
          <p:cNvSpPr/>
          <p:nvPr/>
        </p:nvSpPr>
        <p:spPr>
          <a:xfrm rot="10800000">
            <a:off x="7848600" y="3910759"/>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24074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Self Checkup</a:t>
            </a:r>
          </a:p>
        </p:txBody>
      </p:sp>
      <p:sp>
        <p:nvSpPr>
          <p:cNvPr id="6" name="TextBox 5">
            <a:extLst>
              <a:ext uri="{FF2B5EF4-FFF2-40B4-BE49-F238E27FC236}">
                <a16:creationId xmlns:a16="http://schemas.microsoft.com/office/drawing/2014/main" id="{D44872F5-056F-440E-BF7E-12B5F3E3F206}"/>
              </a:ext>
            </a:extLst>
          </p:cNvPr>
          <p:cNvSpPr txBox="1"/>
          <p:nvPr/>
        </p:nvSpPr>
        <p:spPr>
          <a:xfrm>
            <a:off x="266700" y="5334841"/>
            <a:ext cx="8610600" cy="646331"/>
          </a:xfrm>
          <a:prstGeom prst="rect">
            <a:avLst/>
          </a:prstGeom>
          <a:noFill/>
          <a:ln w="19050">
            <a:solidFill>
              <a:schemeClr val="tx1"/>
            </a:solidFill>
          </a:ln>
        </p:spPr>
        <p:txBody>
          <a:bodyPr wrap="square" rtlCol="0">
            <a:spAutoFit/>
          </a:bodyPr>
          <a:lstStyle/>
          <a:p>
            <a:pPr algn="ctr"/>
            <a:r>
              <a:rPr lang="en-US" sz="3600" b="1" dirty="0"/>
              <a:t>If this is you . . . even better!</a:t>
            </a:r>
          </a:p>
        </p:txBody>
      </p:sp>
      <p:sp>
        <p:nvSpPr>
          <p:cNvPr id="7" name="Arrow: Up 6">
            <a:extLst>
              <a:ext uri="{FF2B5EF4-FFF2-40B4-BE49-F238E27FC236}">
                <a16:creationId xmlns:a16="http://schemas.microsoft.com/office/drawing/2014/main" id="{EE187935-6F6F-4915-8FB2-709F097066F2}"/>
              </a:ext>
            </a:extLst>
          </p:cNvPr>
          <p:cNvSpPr/>
          <p:nvPr/>
        </p:nvSpPr>
        <p:spPr>
          <a:xfrm rot="10800000">
            <a:off x="609600" y="4279900"/>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Up 7">
            <a:extLst>
              <a:ext uri="{FF2B5EF4-FFF2-40B4-BE49-F238E27FC236}">
                <a16:creationId xmlns:a16="http://schemas.microsoft.com/office/drawing/2014/main" id="{6FC84F14-1CAF-404B-AD99-4E58101EBD09}"/>
              </a:ext>
            </a:extLst>
          </p:cNvPr>
          <p:cNvSpPr/>
          <p:nvPr/>
        </p:nvSpPr>
        <p:spPr>
          <a:xfrm rot="10800000">
            <a:off x="2057400" y="4279900"/>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Up 8">
            <a:extLst>
              <a:ext uri="{FF2B5EF4-FFF2-40B4-BE49-F238E27FC236}">
                <a16:creationId xmlns:a16="http://schemas.microsoft.com/office/drawing/2014/main" id="{B793F8EE-1F98-4B5C-9C7C-A1622B0C31FD}"/>
              </a:ext>
            </a:extLst>
          </p:cNvPr>
          <p:cNvSpPr/>
          <p:nvPr/>
        </p:nvSpPr>
        <p:spPr>
          <a:xfrm rot="10800000">
            <a:off x="3505200" y="4267200"/>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Up 9">
            <a:extLst>
              <a:ext uri="{FF2B5EF4-FFF2-40B4-BE49-F238E27FC236}">
                <a16:creationId xmlns:a16="http://schemas.microsoft.com/office/drawing/2014/main" id="{359370BD-A8D9-47D5-B15B-9DA0198E294D}"/>
              </a:ext>
            </a:extLst>
          </p:cNvPr>
          <p:cNvSpPr/>
          <p:nvPr/>
        </p:nvSpPr>
        <p:spPr>
          <a:xfrm rot="10800000">
            <a:off x="4953000" y="4267200"/>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Up 10">
            <a:extLst>
              <a:ext uri="{FF2B5EF4-FFF2-40B4-BE49-F238E27FC236}">
                <a16:creationId xmlns:a16="http://schemas.microsoft.com/office/drawing/2014/main" id="{8FEAD858-4928-4AD3-9699-501344727E0B}"/>
              </a:ext>
            </a:extLst>
          </p:cNvPr>
          <p:cNvSpPr/>
          <p:nvPr/>
        </p:nvSpPr>
        <p:spPr>
          <a:xfrm rot="10800000">
            <a:off x="6400800" y="4267200"/>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Up 11">
            <a:extLst>
              <a:ext uri="{FF2B5EF4-FFF2-40B4-BE49-F238E27FC236}">
                <a16:creationId xmlns:a16="http://schemas.microsoft.com/office/drawing/2014/main" id="{BDC6DCD8-3572-431E-AC52-FC6A88EE92D9}"/>
              </a:ext>
            </a:extLst>
          </p:cNvPr>
          <p:cNvSpPr/>
          <p:nvPr/>
        </p:nvSpPr>
        <p:spPr>
          <a:xfrm rot="10800000">
            <a:off x="7848600" y="4292600"/>
            <a:ext cx="838200" cy="838200"/>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7E0DBC6-F0C7-4C51-A9F4-CB6E952C96E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990600"/>
            <a:ext cx="9144000" cy="3140615"/>
          </a:xfrm>
          <a:prstGeom prst="rect">
            <a:avLst/>
          </a:prstGeom>
        </p:spPr>
      </p:pic>
    </p:spTree>
    <p:extLst>
      <p:ext uri="{BB962C8B-B14F-4D97-AF65-F5344CB8AC3E}">
        <p14:creationId xmlns:p14="http://schemas.microsoft.com/office/powerpoint/2010/main" val="11182966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a:xfrm>
            <a:off x="304800" y="0"/>
            <a:ext cx="8686800" cy="653854"/>
          </a:xfrm>
        </p:spPr>
        <p:txBody>
          <a:bodyPr>
            <a:normAutofit/>
          </a:bodyPr>
          <a:lstStyle/>
          <a:p>
            <a:r>
              <a:rPr lang="en-US" dirty="0"/>
              <a:t>Self Checkup</a:t>
            </a:r>
          </a:p>
        </p:txBody>
      </p:sp>
      <p:sp>
        <p:nvSpPr>
          <p:cNvPr id="5" name="TextBox 4">
            <a:extLst>
              <a:ext uri="{FF2B5EF4-FFF2-40B4-BE49-F238E27FC236}">
                <a16:creationId xmlns:a16="http://schemas.microsoft.com/office/drawing/2014/main" id="{E8D5F36F-DD5B-405B-9C4A-F6D0EB81F589}"/>
              </a:ext>
            </a:extLst>
          </p:cNvPr>
          <p:cNvSpPr txBox="1"/>
          <p:nvPr/>
        </p:nvSpPr>
        <p:spPr>
          <a:xfrm>
            <a:off x="381000" y="1600200"/>
            <a:ext cx="8534400" cy="2554545"/>
          </a:xfrm>
          <a:prstGeom prst="rect">
            <a:avLst/>
          </a:prstGeom>
          <a:noFill/>
          <a:ln w="6350" cmpd="sng">
            <a:noFill/>
            <a:prstDash val="dash"/>
          </a:ln>
        </p:spPr>
        <p:txBody>
          <a:bodyPr wrap="square" rtlCol="0">
            <a:spAutoFit/>
          </a:bodyPr>
          <a:lstStyle/>
          <a:p>
            <a:pPr algn="ctr"/>
            <a:r>
              <a:rPr lang="en-US" sz="3200" b="1" dirty="0"/>
              <a:t>Tip: </a:t>
            </a:r>
            <a:r>
              <a:rPr lang="en-US" sz="3200" dirty="0"/>
              <a:t>As with all skills, proficiency will build the more you practice </a:t>
            </a:r>
            <a:r>
              <a:rPr lang="en-US" sz="3200" i="1" dirty="0"/>
              <a:t>increasingly</a:t>
            </a:r>
            <a:r>
              <a:rPr lang="en-US" sz="3200" dirty="0"/>
              <a:t> challenging problems. </a:t>
            </a:r>
          </a:p>
          <a:p>
            <a:pPr algn="ctr"/>
            <a:endParaRPr lang="en-US" sz="3200" dirty="0"/>
          </a:p>
          <a:p>
            <a:pPr algn="ctr"/>
            <a:r>
              <a:rPr lang="en-US" sz="3200" dirty="0"/>
              <a:t>Just keep at it!</a:t>
            </a:r>
          </a:p>
        </p:txBody>
      </p:sp>
    </p:spTree>
    <p:extLst>
      <p:ext uri="{BB962C8B-B14F-4D97-AF65-F5344CB8AC3E}">
        <p14:creationId xmlns:p14="http://schemas.microsoft.com/office/powerpoint/2010/main" val="26931470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391A-BADA-45CA-8EA4-22B16734C91A}"/>
              </a:ext>
            </a:extLst>
          </p:cNvPr>
          <p:cNvSpPr>
            <a:spLocks noGrp="1"/>
          </p:cNvSpPr>
          <p:nvPr>
            <p:ph type="title"/>
          </p:nvPr>
        </p:nvSpPr>
        <p:spPr>
          <a:xfrm>
            <a:off x="304800" y="0"/>
            <a:ext cx="8763000" cy="653854"/>
          </a:xfrm>
        </p:spPr>
        <p:txBody>
          <a:bodyPr/>
          <a:lstStyle/>
          <a:p>
            <a:r>
              <a:rPr lang="en-US" dirty="0"/>
              <a:t>Homework Assignment</a:t>
            </a:r>
          </a:p>
        </p:txBody>
      </p:sp>
      <p:sp>
        <p:nvSpPr>
          <p:cNvPr id="4" name="TextBox 3">
            <a:extLst>
              <a:ext uri="{FF2B5EF4-FFF2-40B4-BE49-F238E27FC236}">
                <a16:creationId xmlns:a16="http://schemas.microsoft.com/office/drawing/2014/main" id="{1BE580D3-7025-4C4C-888C-84D37AC5B8E0}"/>
              </a:ext>
            </a:extLst>
          </p:cNvPr>
          <p:cNvSpPr txBox="1"/>
          <p:nvPr/>
        </p:nvSpPr>
        <p:spPr>
          <a:xfrm>
            <a:off x="304800" y="5029200"/>
            <a:ext cx="8610600" cy="1200329"/>
          </a:xfrm>
          <a:prstGeom prst="rect">
            <a:avLst/>
          </a:prstGeom>
          <a:noFill/>
          <a:ln w="19050">
            <a:noFill/>
          </a:ln>
        </p:spPr>
        <p:txBody>
          <a:bodyPr wrap="square" rtlCol="0">
            <a:spAutoFit/>
          </a:bodyPr>
          <a:lstStyle/>
          <a:p>
            <a:pPr algn="ctr"/>
            <a:r>
              <a:rPr lang="en-US" sz="2800" b="1" dirty="0"/>
              <a:t>You will pick 3 of 4 Command-Line Challenges. </a:t>
            </a:r>
          </a:p>
          <a:p>
            <a:pPr algn="ctr"/>
            <a:r>
              <a:rPr lang="en-US" sz="2800" dirty="0"/>
              <a:t>Due Date: One Week from Next Class</a:t>
            </a:r>
          </a:p>
          <a:p>
            <a:pPr algn="ctr"/>
            <a:r>
              <a:rPr lang="en-US" sz="1600" dirty="0"/>
              <a:t>(Don’t get started just yet. There’s still more to learn!)</a:t>
            </a:r>
            <a:endParaRPr lang="en-US" sz="1600" b="1" dirty="0"/>
          </a:p>
        </p:txBody>
      </p:sp>
      <p:pic>
        <p:nvPicPr>
          <p:cNvPr id="5" name="Picture 4">
            <a:extLst>
              <a:ext uri="{FF2B5EF4-FFF2-40B4-BE49-F238E27FC236}">
                <a16:creationId xmlns:a16="http://schemas.microsoft.com/office/drawing/2014/main" id="{361709FB-B010-473E-B392-A095AB2221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912041"/>
            <a:ext cx="8001000" cy="3862253"/>
          </a:xfrm>
          <a:prstGeom prst="rect">
            <a:avLst/>
          </a:prstGeom>
          <a:ln>
            <a:noFill/>
          </a:ln>
        </p:spPr>
      </p:pic>
    </p:spTree>
    <p:extLst>
      <p:ext uri="{BB962C8B-B14F-4D97-AF65-F5344CB8AC3E}">
        <p14:creationId xmlns:p14="http://schemas.microsoft.com/office/powerpoint/2010/main" val="23260255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391A-BADA-45CA-8EA4-22B16734C91A}"/>
              </a:ext>
            </a:extLst>
          </p:cNvPr>
          <p:cNvSpPr>
            <a:spLocks noGrp="1"/>
          </p:cNvSpPr>
          <p:nvPr>
            <p:ph type="title"/>
          </p:nvPr>
        </p:nvSpPr>
        <p:spPr>
          <a:xfrm>
            <a:off x="304800" y="0"/>
            <a:ext cx="8763000" cy="653854"/>
          </a:xfrm>
        </p:spPr>
        <p:txBody>
          <a:bodyPr/>
          <a:lstStyle/>
          <a:p>
            <a:r>
              <a:rPr lang="en-US" dirty="0"/>
              <a:t>Next Class</a:t>
            </a:r>
          </a:p>
        </p:txBody>
      </p:sp>
      <p:sp>
        <p:nvSpPr>
          <p:cNvPr id="3" name="TextBox 2">
            <a:extLst>
              <a:ext uri="{FF2B5EF4-FFF2-40B4-BE49-F238E27FC236}">
                <a16:creationId xmlns:a16="http://schemas.microsoft.com/office/drawing/2014/main" id="{0CA3FF97-5197-4E44-BD1E-2F7EA8A5FF7E}"/>
              </a:ext>
            </a:extLst>
          </p:cNvPr>
          <p:cNvSpPr txBox="1"/>
          <p:nvPr/>
        </p:nvSpPr>
        <p:spPr>
          <a:xfrm>
            <a:off x="381000" y="990600"/>
            <a:ext cx="8610600" cy="5078313"/>
          </a:xfrm>
          <a:prstGeom prst="rect">
            <a:avLst/>
          </a:prstGeom>
          <a:noFill/>
          <a:ln w="19050">
            <a:noFill/>
          </a:ln>
        </p:spPr>
        <p:txBody>
          <a:bodyPr wrap="square" rtlCol="0">
            <a:spAutoFit/>
          </a:bodyPr>
          <a:lstStyle/>
          <a:p>
            <a:pPr algn="ctr"/>
            <a:r>
              <a:rPr lang="en-US" sz="7200" b="1" dirty="0">
                <a:highlight>
                  <a:srgbClr val="FFCC00"/>
                </a:highlight>
                <a:latin typeface="Courier New" panose="02070309020205020404" pitchFamily="49" charset="0"/>
                <a:cs typeface="Courier New" panose="02070309020205020404" pitchFamily="49" charset="0"/>
              </a:rPr>
              <a:t>find </a:t>
            </a:r>
          </a:p>
          <a:p>
            <a:pPr algn="ctr"/>
            <a:r>
              <a:rPr lang="en-US" sz="7200" b="1" dirty="0">
                <a:highlight>
                  <a:srgbClr val="FFCC00"/>
                </a:highlight>
                <a:latin typeface="Courier New" panose="02070309020205020404" pitchFamily="49" charset="0"/>
                <a:cs typeface="Courier New" panose="02070309020205020404" pitchFamily="49" charset="0"/>
              </a:rPr>
              <a:t>exec</a:t>
            </a:r>
          </a:p>
          <a:p>
            <a:pPr algn="ctr"/>
            <a:r>
              <a:rPr lang="en-US" sz="7200" b="1" dirty="0">
                <a:highlight>
                  <a:srgbClr val="FFCC00"/>
                </a:highlight>
                <a:latin typeface="Courier New" panose="02070309020205020404" pitchFamily="49" charset="0"/>
                <a:cs typeface="Courier New" panose="02070309020205020404" pitchFamily="49" charset="0"/>
              </a:rPr>
              <a:t>grep</a:t>
            </a:r>
          </a:p>
          <a:p>
            <a:pPr algn="ctr"/>
            <a:endParaRPr lang="en-US" sz="3600" b="1" dirty="0">
              <a:highlight>
                <a:srgbClr val="FFCC00"/>
              </a:highlight>
              <a:latin typeface="Courier New" panose="02070309020205020404" pitchFamily="49" charset="0"/>
              <a:cs typeface="Courier New" panose="02070309020205020404" pitchFamily="49" charset="0"/>
            </a:endParaRPr>
          </a:p>
          <a:p>
            <a:pPr algn="ctr"/>
            <a:r>
              <a:rPr lang="en-US" sz="7200" b="1" i="1" dirty="0"/>
              <a:t>And a Lot More!</a:t>
            </a:r>
          </a:p>
        </p:txBody>
      </p:sp>
    </p:spTree>
    <p:extLst>
      <p:ext uri="{BB962C8B-B14F-4D97-AF65-F5344CB8AC3E}">
        <p14:creationId xmlns:p14="http://schemas.microsoft.com/office/powerpoint/2010/main" val="11821925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4FB6895-DC0B-4FD1-B47B-9F410975BBE4}"/>
              </a:ext>
            </a:extLst>
          </p:cNvPr>
          <p:cNvSpPr>
            <a:spLocks noGrp="1"/>
          </p:cNvSpPr>
          <p:nvPr>
            <p:ph type="title"/>
          </p:nvPr>
        </p:nvSpPr>
        <p:spPr>
          <a:xfrm>
            <a:off x="304800" y="0"/>
            <a:ext cx="8839200" cy="653854"/>
          </a:xfrm>
        </p:spPr>
        <p:txBody>
          <a:bodyPr>
            <a:normAutofit/>
          </a:bodyPr>
          <a:lstStyle/>
          <a:p>
            <a:r>
              <a:rPr lang="en-US" dirty="0"/>
              <a:t>The Mysterious, All Powerful Command Line?</a:t>
            </a:r>
          </a:p>
        </p:txBody>
      </p:sp>
      <p:sp>
        <p:nvSpPr>
          <p:cNvPr id="8" name="TextBox 7">
            <a:extLst>
              <a:ext uri="{FF2B5EF4-FFF2-40B4-BE49-F238E27FC236}">
                <a16:creationId xmlns:a16="http://schemas.microsoft.com/office/drawing/2014/main" id="{656BB94C-D0DF-4DD6-813D-453790969992}"/>
              </a:ext>
            </a:extLst>
          </p:cNvPr>
          <p:cNvSpPr txBox="1"/>
          <p:nvPr/>
        </p:nvSpPr>
        <p:spPr>
          <a:xfrm>
            <a:off x="304800" y="5029200"/>
            <a:ext cx="8686800" cy="1200329"/>
          </a:xfrm>
          <a:prstGeom prst="rect">
            <a:avLst/>
          </a:prstGeom>
          <a:noFill/>
        </p:spPr>
        <p:txBody>
          <a:bodyPr wrap="square" rtlCol="0">
            <a:spAutoFit/>
          </a:bodyPr>
          <a:lstStyle/>
          <a:p>
            <a:pPr algn="ctr"/>
            <a:r>
              <a:rPr lang="en-US" sz="2400" dirty="0"/>
              <a:t>But more often than not, the command line is nothing more than a convenient tool for conducting basic IT operations. Becoming comfortable with it is a </a:t>
            </a:r>
            <a:r>
              <a:rPr lang="en-US" sz="2400" i="1" dirty="0"/>
              <a:t>rite of passage</a:t>
            </a:r>
            <a:r>
              <a:rPr lang="en-US" sz="2400" dirty="0"/>
              <a:t>.</a:t>
            </a:r>
          </a:p>
        </p:txBody>
      </p:sp>
      <p:pic>
        <p:nvPicPr>
          <p:cNvPr id="1026" name="Picture 2" descr="Image result for linux command line launch server">
            <a:extLst>
              <a:ext uri="{FF2B5EF4-FFF2-40B4-BE49-F238E27FC236}">
                <a16:creationId xmlns:a16="http://schemas.microsoft.com/office/drawing/2014/main" id="{714256D5-BCAD-4C08-AF15-B711DB7C3CD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33" t="2642" r="5000" b="28251"/>
          <a:stretch/>
        </p:blipFill>
        <p:spPr bwMode="auto">
          <a:xfrm>
            <a:off x="0" y="890458"/>
            <a:ext cx="9144000" cy="39863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4574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p:txBody>
          <a:bodyPr/>
          <a:lstStyle/>
          <a:p>
            <a:r>
              <a:rPr lang="en-US" dirty="0"/>
              <a:t>Today’s Goals</a:t>
            </a:r>
          </a:p>
        </p:txBody>
      </p:sp>
      <p:sp>
        <p:nvSpPr>
          <p:cNvPr id="6" name="TextBox 5">
            <a:extLst>
              <a:ext uri="{FF2B5EF4-FFF2-40B4-BE49-F238E27FC236}">
                <a16:creationId xmlns:a16="http://schemas.microsoft.com/office/drawing/2014/main" id="{4295E16A-DA1E-4A90-ABAE-920CC38E11FC}"/>
              </a:ext>
            </a:extLst>
          </p:cNvPr>
          <p:cNvSpPr txBox="1"/>
          <p:nvPr/>
        </p:nvSpPr>
        <p:spPr>
          <a:xfrm>
            <a:off x="457200" y="838200"/>
            <a:ext cx="8534400" cy="4293483"/>
          </a:xfrm>
          <a:prstGeom prst="rect">
            <a:avLst/>
          </a:prstGeom>
          <a:noFill/>
          <a:ln w="6350">
            <a:solidFill>
              <a:schemeClr val="tx1"/>
            </a:solidFill>
            <a:prstDash val="dash"/>
          </a:ln>
        </p:spPr>
        <p:txBody>
          <a:bodyPr wrap="square" rtlCol="0">
            <a:spAutoFit/>
          </a:bodyPr>
          <a:lstStyle/>
          <a:p>
            <a:r>
              <a:rPr lang="en-US" sz="2100" b="1" dirty="0"/>
              <a:t>By the end of class, you will be able to:</a:t>
            </a:r>
          </a:p>
          <a:p>
            <a:pPr marL="457200" indent="-457200">
              <a:buFont typeface="Arial" panose="020B0604020202020204" pitchFamily="34" charset="0"/>
              <a:buChar char="•"/>
            </a:pPr>
            <a:endParaRPr lang="en-US" sz="2100" dirty="0"/>
          </a:p>
          <a:p>
            <a:pPr marL="457200" indent="-457200">
              <a:buFont typeface="Wingdings" panose="05000000000000000000" pitchFamily="2" charset="2"/>
              <a:buChar char="q"/>
            </a:pPr>
            <a:r>
              <a:rPr lang="en-US" sz="2100" dirty="0"/>
              <a:t>Explain why the command line is important for IT and security professionals.</a:t>
            </a:r>
          </a:p>
          <a:p>
            <a:pPr marL="457200" indent="-457200">
              <a:buFont typeface="Wingdings" panose="05000000000000000000" pitchFamily="2" charset="2"/>
              <a:buChar char="q"/>
            </a:pPr>
            <a:endParaRPr lang="en-US" sz="2100" dirty="0"/>
          </a:p>
          <a:p>
            <a:pPr marL="457200" indent="-457200">
              <a:buFont typeface="Wingdings" panose="05000000000000000000" pitchFamily="2" charset="2"/>
              <a:buChar char="q"/>
            </a:pPr>
            <a:r>
              <a:rPr lang="en-US" sz="2100" dirty="0"/>
              <a:t>Utilize commands like </a:t>
            </a:r>
            <a:r>
              <a:rPr lang="en-US" sz="2100" b="1" dirty="0">
                <a:highlight>
                  <a:srgbClr val="FFCC00"/>
                </a:highlight>
                <a:latin typeface="Courier New" panose="02070309020205020404" pitchFamily="49" charset="0"/>
                <a:cs typeface="Courier New" panose="02070309020205020404" pitchFamily="49" charset="0"/>
              </a:rPr>
              <a:t>ls</a:t>
            </a:r>
            <a:r>
              <a:rPr lang="en-US" sz="2100" dirty="0"/>
              <a:t>, </a:t>
            </a:r>
            <a:r>
              <a:rPr lang="en-US" sz="2100" b="1" dirty="0">
                <a:highlight>
                  <a:srgbClr val="FFCC00"/>
                </a:highlight>
                <a:latin typeface="Courier New" panose="02070309020205020404" pitchFamily="49" charset="0"/>
                <a:cs typeface="Courier New" panose="02070309020205020404" pitchFamily="49" charset="0"/>
              </a:rPr>
              <a:t>cd</a:t>
            </a:r>
            <a:r>
              <a:rPr lang="en-US" sz="2100" dirty="0"/>
              <a:t>, </a:t>
            </a:r>
            <a:r>
              <a:rPr lang="en-US" sz="2100" b="1" dirty="0" err="1">
                <a:highlight>
                  <a:srgbClr val="FFCC00"/>
                </a:highlight>
                <a:latin typeface="Courier New" panose="02070309020205020404" pitchFamily="49" charset="0"/>
                <a:cs typeface="Courier New" panose="02070309020205020404" pitchFamily="49" charset="0"/>
              </a:rPr>
              <a:t>mkdir</a:t>
            </a:r>
            <a:r>
              <a:rPr lang="en-US" sz="2100" dirty="0"/>
              <a:t>, </a:t>
            </a:r>
            <a:r>
              <a:rPr lang="en-US" sz="2100" b="1" dirty="0">
                <a:highlight>
                  <a:srgbClr val="FFCC00"/>
                </a:highlight>
                <a:latin typeface="Courier New" panose="02070309020205020404" pitchFamily="49" charset="0"/>
                <a:cs typeface="Courier New" panose="02070309020205020404" pitchFamily="49" charset="0"/>
              </a:rPr>
              <a:t>touch</a:t>
            </a:r>
            <a:r>
              <a:rPr lang="en-US" sz="2100" dirty="0"/>
              <a:t>, </a:t>
            </a:r>
            <a:r>
              <a:rPr lang="en-US" sz="2100" b="1" dirty="0" err="1">
                <a:highlight>
                  <a:srgbClr val="FFCC00"/>
                </a:highlight>
                <a:latin typeface="Courier New" panose="02070309020205020404" pitchFamily="49" charset="0"/>
                <a:cs typeface="Courier New" panose="02070309020205020404" pitchFamily="49" charset="0"/>
              </a:rPr>
              <a:t>cp</a:t>
            </a:r>
            <a:r>
              <a:rPr lang="en-US" sz="2100" dirty="0"/>
              <a:t>, </a:t>
            </a:r>
            <a:r>
              <a:rPr lang="en-US" sz="2100" b="1" dirty="0">
                <a:highlight>
                  <a:srgbClr val="FFCC00"/>
                </a:highlight>
                <a:latin typeface="Courier New" panose="02070309020205020404" pitchFamily="49" charset="0"/>
                <a:cs typeface="Courier New" panose="02070309020205020404" pitchFamily="49" charset="0"/>
              </a:rPr>
              <a:t>mv</a:t>
            </a:r>
            <a:r>
              <a:rPr lang="en-US" sz="2100" dirty="0"/>
              <a:t>, and </a:t>
            </a:r>
            <a:r>
              <a:rPr lang="en-US" sz="2100" b="1" dirty="0">
                <a:highlight>
                  <a:srgbClr val="FFCC00"/>
                </a:highlight>
                <a:latin typeface="Courier New" panose="02070309020205020404" pitchFamily="49" charset="0"/>
                <a:cs typeface="Courier New" panose="02070309020205020404" pitchFamily="49" charset="0"/>
              </a:rPr>
              <a:t>cat</a:t>
            </a:r>
            <a:r>
              <a:rPr lang="en-US" sz="2100" dirty="0"/>
              <a:t> for file navigation and manipulation.</a:t>
            </a:r>
          </a:p>
          <a:p>
            <a:pPr marL="457200" indent="-457200">
              <a:buFont typeface="Wingdings" panose="05000000000000000000" pitchFamily="2" charset="2"/>
              <a:buChar char="q"/>
            </a:pPr>
            <a:endParaRPr lang="en-US" sz="2100" dirty="0"/>
          </a:p>
          <a:p>
            <a:pPr marL="457200" indent="-457200">
              <a:buFont typeface="Wingdings" panose="05000000000000000000" pitchFamily="2" charset="2"/>
              <a:buChar char="q"/>
            </a:pPr>
            <a:r>
              <a:rPr lang="en-US" sz="2100" dirty="0"/>
              <a:t>Navigate deeply nested folder structures using relative file paths. </a:t>
            </a:r>
          </a:p>
          <a:p>
            <a:pPr marL="457200" indent="-457200">
              <a:buFont typeface="Wingdings" panose="05000000000000000000" pitchFamily="2" charset="2"/>
              <a:buChar char="q"/>
            </a:pPr>
            <a:endParaRPr lang="en-US" sz="2100" dirty="0"/>
          </a:p>
          <a:p>
            <a:pPr marL="457200" indent="-457200">
              <a:buFont typeface="Wingdings" panose="05000000000000000000" pitchFamily="2" charset="2"/>
              <a:buChar char="q"/>
            </a:pPr>
            <a:r>
              <a:rPr lang="en-US" sz="2100" dirty="0"/>
              <a:t>Utilize commands like </a:t>
            </a:r>
            <a:r>
              <a:rPr lang="en-US" sz="2100" b="1" dirty="0">
                <a:highlight>
                  <a:srgbClr val="FFCC00"/>
                </a:highlight>
                <a:latin typeface="Courier New" panose="02070309020205020404" pitchFamily="49" charset="0"/>
                <a:cs typeface="Courier New" panose="02070309020205020404" pitchFamily="49" charset="0"/>
              </a:rPr>
              <a:t>head</a:t>
            </a:r>
            <a:r>
              <a:rPr lang="en-US" sz="2100" dirty="0"/>
              <a:t>, </a:t>
            </a:r>
            <a:r>
              <a:rPr lang="en-US" sz="2100" b="1" dirty="0">
                <a:highlight>
                  <a:srgbClr val="FFCC00"/>
                </a:highlight>
                <a:latin typeface="Courier New" panose="02070309020205020404" pitchFamily="49" charset="0"/>
                <a:cs typeface="Courier New" panose="02070309020205020404" pitchFamily="49" charset="0"/>
              </a:rPr>
              <a:t>tail</a:t>
            </a:r>
            <a:r>
              <a:rPr lang="en-US" sz="2100" dirty="0"/>
              <a:t>, and </a:t>
            </a:r>
            <a:r>
              <a:rPr lang="en-US" sz="2100" b="1" dirty="0">
                <a:highlight>
                  <a:srgbClr val="FFCC00"/>
                </a:highlight>
                <a:latin typeface="Courier New" panose="02070309020205020404" pitchFamily="49" charset="0"/>
                <a:cs typeface="Courier New" panose="02070309020205020404" pitchFamily="49" charset="0"/>
              </a:rPr>
              <a:t>less</a:t>
            </a:r>
            <a:r>
              <a:rPr lang="en-US" sz="2100" dirty="0"/>
              <a:t> to preview files.</a:t>
            </a:r>
          </a:p>
          <a:p>
            <a:pPr marL="457200" indent="-457200">
              <a:buFont typeface="Wingdings" panose="05000000000000000000" pitchFamily="2" charset="2"/>
              <a:buChar char="q"/>
            </a:pPr>
            <a:endParaRPr lang="en-US" sz="2100" dirty="0"/>
          </a:p>
          <a:p>
            <a:pPr marL="457200" indent="-457200">
              <a:buFont typeface="Wingdings" panose="05000000000000000000" pitchFamily="2" charset="2"/>
              <a:buChar char="q"/>
            </a:pPr>
            <a:r>
              <a:rPr lang="en-US" sz="2100" dirty="0"/>
              <a:t>Combine the above commands to accomplish relevant IT tasks.</a:t>
            </a:r>
          </a:p>
        </p:txBody>
      </p:sp>
      <p:sp>
        <p:nvSpPr>
          <p:cNvPr id="9" name="TextBox 8">
            <a:extLst>
              <a:ext uri="{FF2B5EF4-FFF2-40B4-BE49-F238E27FC236}">
                <a16:creationId xmlns:a16="http://schemas.microsoft.com/office/drawing/2014/main" id="{4949D34C-0106-4AE9-938F-BAB636CAF385}"/>
              </a:ext>
            </a:extLst>
          </p:cNvPr>
          <p:cNvSpPr txBox="1"/>
          <p:nvPr/>
        </p:nvSpPr>
        <p:spPr>
          <a:xfrm>
            <a:off x="5778861" y="5562570"/>
            <a:ext cx="3212739" cy="584775"/>
          </a:xfrm>
          <a:prstGeom prst="rect">
            <a:avLst/>
          </a:prstGeom>
          <a:noFill/>
          <a:ln w="19050">
            <a:solidFill>
              <a:schemeClr val="tx1"/>
            </a:solidFill>
          </a:ln>
        </p:spPr>
        <p:txBody>
          <a:bodyPr wrap="none" rtlCol="0">
            <a:spAutoFit/>
          </a:bodyPr>
          <a:lstStyle/>
          <a:p>
            <a:r>
              <a:rPr lang="en-US" sz="3200" b="1" dirty="0"/>
              <a:t>$ cd GetStarted</a:t>
            </a:r>
          </a:p>
        </p:txBody>
      </p:sp>
    </p:spTree>
    <p:extLst>
      <p:ext uri="{BB962C8B-B14F-4D97-AF65-F5344CB8AC3E}">
        <p14:creationId xmlns:p14="http://schemas.microsoft.com/office/powerpoint/2010/main" val="25815819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DC68B-22FE-4817-BEE3-75D9BF9E052B}"/>
              </a:ext>
            </a:extLst>
          </p:cNvPr>
          <p:cNvSpPr>
            <a:spLocks noGrp="1"/>
          </p:cNvSpPr>
          <p:nvPr>
            <p:ph type="title"/>
          </p:nvPr>
        </p:nvSpPr>
        <p:spPr/>
        <p:txBody>
          <a:bodyPr/>
          <a:lstStyle/>
          <a:p>
            <a:r>
              <a:rPr lang="en-US" dirty="0"/>
              <a:t>Why Command Line?</a:t>
            </a:r>
          </a:p>
        </p:txBody>
      </p:sp>
    </p:spTree>
    <p:extLst>
      <p:ext uri="{BB962C8B-B14F-4D97-AF65-F5344CB8AC3E}">
        <p14:creationId xmlns:p14="http://schemas.microsoft.com/office/powerpoint/2010/main" val="9720259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p:txBody>
          <a:bodyPr/>
          <a:lstStyle/>
          <a:p>
            <a:r>
              <a:rPr lang="en-US" dirty="0"/>
              <a:t>Quick Fist to Five!</a:t>
            </a:r>
          </a:p>
        </p:txBody>
      </p:sp>
      <p:sp>
        <p:nvSpPr>
          <p:cNvPr id="5" name="TextBox 4">
            <a:extLst>
              <a:ext uri="{FF2B5EF4-FFF2-40B4-BE49-F238E27FC236}">
                <a16:creationId xmlns:a16="http://schemas.microsoft.com/office/drawing/2014/main" id="{6CFCEEBF-4E17-4B30-9EB1-AA82A856F072}"/>
              </a:ext>
            </a:extLst>
          </p:cNvPr>
          <p:cNvSpPr txBox="1"/>
          <p:nvPr/>
        </p:nvSpPr>
        <p:spPr>
          <a:xfrm>
            <a:off x="292100" y="3156146"/>
            <a:ext cx="8610600" cy="3046988"/>
          </a:xfrm>
          <a:prstGeom prst="rect">
            <a:avLst/>
          </a:prstGeom>
          <a:noFill/>
          <a:ln w="19050">
            <a:noFill/>
          </a:ln>
        </p:spPr>
        <p:txBody>
          <a:bodyPr wrap="square" rtlCol="0">
            <a:spAutoFit/>
          </a:bodyPr>
          <a:lstStyle/>
          <a:p>
            <a:r>
              <a:rPr lang="en-US" sz="2800" b="1" i="1" dirty="0"/>
              <a:t>Raise a Fist </a:t>
            </a:r>
            <a:br>
              <a:rPr lang="en-US" sz="2400" b="1" i="1" dirty="0"/>
            </a:br>
            <a:r>
              <a:rPr lang="en-US" sz="2000" dirty="0"/>
              <a:t>If you’ve </a:t>
            </a:r>
            <a:r>
              <a:rPr lang="en-US" sz="2000" i="1" dirty="0"/>
              <a:t>never</a:t>
            </a:r>
            <a:r>
              <a:rPr lang="en-US" sz="2000" dirty="0"/>
              <a:t> worked with the command line and barely know what it is.  </a:t>
            </a:r>
          </a:p>
          <a:p>
            <a:endParaRPr lang="en-US" sz="2400" b="1" dirty="0"/>
          </a:p>
          <a:p>
            <a:r>
              <a:rPr lang="en-US" sz="2800" b="1" i="1" dirty="0"/>
              <a:t>Raise a Five</a:t>
            </a:r>
            <a:br>
              <a:rPr lang="en-US" sz="2400" b="1" i="1" dirty="0"/>
            </a:br>
            <a:r>
              <a:rPr lang="en-US" sz="2000" dirty="0"/>
              <a:t>If you work with the command line on a daily basis. </a:t>
            </a:r>
          </a:p>
          <a:p>
            <a:endParaRPr lang="en-US" sz="2400" b="1" dirty="0"/>
          </a:p>
          <a:p>
            <a:r>
              <a:rPr lang="en-US" sz="2800" b="1" i="1" dirty="0"/>
              <a:t>Raise a One, Two, Three, or Four</a:t>
            </a:r>
          </a:p>
          <a:p>
            <a:r>
              <a:rPr lang="en-US" sz="2000" dirty="0"/>
              <a:t>If you fall somewhere in between. </a:t>
            </a:r>
          </a:p>
        </p:txBody>
      </p:sp>
      <p:grpSp>
        <p:nvGrpSpPr>
          <p:cNvPr id="7" name="Group 6">
            <a:extLst>
              <a:ext uri="{FF2B5EF4-FFF2-40B4-BE49-F238E27FC236}">
                <a16:creationId xmlns:a16="http://schemas.microsoft.com/office/drawing/2014/main" id="{FA9EFE78-0CCC-41CA-BCEB-DCF757D8503C}"/>
              </a:ext>
            </a:extLst>
          </p:cNvPr>
          <p:cNvGrpSpPr/>
          <p:nvPr/>
        </p:nvGrpSpPr>
        <p:grpSpPr>
          <a:xfrm>
            <a:off x="304799" y="990600"/>
            <a:ext cx="8597901" cy="1862879"/>
            <a:chOff x="612347" y="1208649"/>
            <a:chExt cx="8899979" cy="1844040"/>
          </a:xfrm>
        </p:grpSpPr>
        <p:pic>
          <p:nvPicPr>
            <p:cNvPr id="4" name="Picture 3">
              <a:extLst>
                <a:ext uri="{FF2B5EF4-FFF2-40B4-BE49-F238E27FC236}">
                  <a16:creationId xmlns:a16="http://schemas.microsoft.com/office/drawing/2014/main" id="{93CCC1D0-13EE-48C9-9CD7-EF18AC3AEB7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819" t="9304" b="52284"/>
            <a:stretch/>
          </p:blipFill>
          <p:spPr>
            <a:xfrm>
              <a:off x="612347" y="1208649"/>
              <a:ext cx="4569251" cy="1844040"/>
            </a:xfrm>
            <a:prstGeom prst="rect">
              <a:avLst/>
            </a:prstGeom>
          </p:spPr>
        </p:pic>
        <p:pic>
          <p:nvPicPr>
            <p:cNvPr id="8" name="Picture 7">
              <a:extLst>
                <a:ext uri="{FF2B5EF4-FFF2-40B4-BE49-F238E27FC236}">
                  <a16:creationId xmlns:a16="http://schemas.microsoft.com/office/drawing/2014/main" id="{E07919A8-A0C1-4AF8-8AF5-42B32181746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2162" r="1851" b="9426"/>
            <a:stretch/>
          </p:blipFill>
          <p:spPr>
            <a:xfrm>
              <a:off x="4800600" y="1208649"/>
              <a:ext cx="4711726" cy="1844040"/>
            </a:xfrm>
            <a:prstGeom prst="rect">
              <a:avLst/>
            </a:prstGeom>
          </p:spPr>
        </p:pic>
      </p:grpSp>
    </p:spTree>
    <p:extLst>
      <p:ext uri="{BB962C8B-B14F-4D97-AF65-F5344CB8AC3E}">
        <p14:creationId xmlns:p14="http://schemas.microsoft.com/office/powerpoint/2010/main" val="39490328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468E6-0C4A-470B-BF09-21250781A71A}"/>
              </a:ext>
            </a:extLst>
          </p:cNvPr>
          <p:cNvSpPr>
            <a:spLocks noGrp="1"/>
          </p:cNvSpPr>
          <p:nvPr>
            <p:ph type="title"/>
          </p:nvPr>
        </p:nvSpPr>
        <p:spPr/>
        <p:txBody>
          <a:bodyPr/>
          <a:lstStyle/>
          <a:p>
            <a:r>
              <a:rPr lang="en-US" dirty="0"/>
              <a:t>Quick Fist to Five!</a:t>
            </a:r>
          </a:p>
        </p:txBody>
      </p:sp>
      <p:sp>
        <p:nvSpPr>
          <p:cNvPr id="9" name="TextBox 8">
            <a:extLst>
              <a:ext uri="{FF2B5EF4-FFF2-40B4-BE49-F238E27FC236}">
                <a16:creationId xmlns:a16="http://schemas.microsoft.com/office/drawing/2014/main" id="{81AC9AFA-6B13-443D-BA00-D32C071ACA63}"/>
              </a:ext>
            </a:extLst>
          </p:cNvPr>
          <p:cNvSpPr txBox="1"/>
          <p:nvPr/>
        </p:nvSpPr>
        <p:spPr>
          <a:xfrm>
            <a:off x="266700" y="3276600"/>
            <a:ext cx="8724900" cy="2677656"/>
          </a:xfrm>
          <a:prstGeom prst="rect">
            <a:avLst/>
          </a:prstGeom>
          <a:noFill/>
          <a:ln w="19050">
            <a:noFill/>
          </a:ln>
        </p:spPr>
        <p:txBody>
          <a:bodyPr wrap="square" rtlCol="0">
            <a:spAutoFit/>
          </a:bodyPr>
          <a:lstStyle/>
          <a:p>
            <a:pPr algn="ctr"/>
            <a:r>
              <a:rPr lang="en-US" sz="4200" b="1" u="sng" dirty="0"/>
              <a:t>Story Time</a:t>
            </a:r>
          </a:p>
          <a:p>
            <a:pPr algn="ctr"/>
            <a:r>
              <a:rPr lang="en-US" sz="4200" dirty="0"/>
              <a:t>For those of you who have used the command line, where have you used it and what for? </a:t>
            </a:r>
          </a:p>
        </p:txBody>
      </p:sp>
      <p:grpSp>
        <p:nvGrpSpPr>
          <p:cNvPr id="10" name="Group 9">
            <a:extLst>
              <a:ext uri="{FF2B5EF4-FFF2-40B4-BE49-F238E27FC236}">
                <a16:creationId xmlns:a16="http://schemas.microsoft.com/office/drawing/2014/main" id="{923B9976-F2A8-4CB3-B4CB-46DD5F68EEAF}"/>
              </a:ext>
            </a:extLst>
          </p:cNvPr>
          <p:cNvGrpSpPr/>
          <p:nvPr/>
        </p:nvGrpSpPr>
        <p:grpSpPr>
          <a:xfrm>
            <a:off x="304799" y="990600"/>
            <a:ext cx="8597901" cy="1862879"/>
            <a:chOff x="612347" y="1208649"/>
            <a:chExt cx="8899979" cy="1844040"/>
          </a:xfrm>
        </p:grpSpPr>
        <p:pic>
          <p:nvPicPr>
            <p:cNvPr id="11" name="Picture 10">
              <a:extLst>
                <a:ext uri="{FF2B5EF4-FFF2-40B4-BE49-F238E27FC236}">
                  <a16:creationId xmlns:a16="http://schemas.microsoft.com/office/drawing/2014/main" id="{1CDCE0A5-67AE-4959-A9DD-CB02BD02C6F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819" t="9304" b="52284"/>
            <a:stretch/>
          </p:blipFill>
          <p:spPr>
            <a:xfrm>
              <a:off x="612347" y="1208649"/>
              <a:ext cx="4569251" cy="1844040"/>
            </a:xfrm>
            <a:prstGeom prst="rect">
              <a:avLst/>
            </a:prstGeom>
          </p:spPr>
        </p:pic>
        <p:pic>
          <p:nvPicPr>
            <p:cNvPr id="12" name="Picture 11">
              <a:extLst>
                <a:ext uri="{FF2B5EF4-FFF2-40B4-BE49-F238E27FC236}">
                  <a16:creationId xmlns:a16="http://schemas.microsoft.com/office/drawing/2014/main" id="{0EB82855-785F-4878-A69A-7DFACE94820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52162" r="1851" b="9426"/>
            <a:stretch/>
          </p:blipFill>
          <p:spPr>
            <a:xfrm>
              <a:off x="4800600" y="1208649"/>
              <a:ext cx="4711726" cy="1844040"/>
            </a:xfrm>
            <a:prstGeom prst="rect">
              <a:avLst/>
            </a:prstGeom>
          </p:spPr>
        </p:pic>
      </p:grpSp>
    </p:spTree>
    <p:extLst>
      <p:ext uri="{BB962C8B-B14F-4D97-AF65-F5344CB8AC3E}">
        <p14:creationId xmlns:p14="http://schemas.microsoft.com/office/powerpoint/2010/main" val="9697937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Trilogy_Class_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18595</TotalTime>
  <Words>1949</Words>
  <Application>Microsoft Macintosh PowerPoint</Application>
  <PresentationFormat>On-screen Show (4:3)</PresentationFormat>
  <Paragraphs>318</Paragraphs>
  <Slides>46</Slides>
  <Notes>34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Calibri</vt:lpstr>
      <vt:lpstr>Courier New</vt:lpstr>
      <vt:lpstr>Roboto</vt:lpstr>
      <vt:lpstr>Wingdings</vt:lpstr>
      <vt:lpstr>Trilogy_Class_Template</vt:lpstr>
      <vt:lpstr>Tingles for Terminal</vt:lpstr>
      <vt:lpstr>This Week</vt:lpstr>
      <vt:lpstr>This Week</vt:lpstr>
      <vt:lpstr>The Mysterious, All Powerful Command Line?</vt:lpstr>
      <vt:lpstr>The Mysterious, All Powerful Command Line?</vt:lpstr>
      <vt:lpstr>Today’s Goals</vt:lpstr>
      <vt:lpstr>Why Command Line?</vt:lpstr>
      <vt:lpstr>Quick Fist to Five!</vt:lpstr>
      <vt:lpstr>Quick Fist to Five!</vt:lpstr>
      <vt:lpstr>Why Learn the Command Line?</vt:lpstr>
      <vt:lpstr>Why Learn the Command Line?</vt:lpstr>
      <vt:lpstr>Why Learn the Command Line?</vt:lpstr>
      <vt:lpstr>Words to the Wise</vt:lpstr>
      <vt:lpstr>Activity Time!</vt:lpstr>
      <vt:lpstr>Terminal and Git Bash</vt:lpstr>
      <vt:lpstr>PowerPoint Presentation</vt:lpstr>
      <vt:lpstr>Basic Terminal Commands</vt:lpstr>
      <vt:lpstr>PowerPoint Presentation</vt:lpstr>
      <vt:lpstr>Relative Paths</vt:lpstr>
      <vt:lpstr>PowerPoint Presentation</vt:lpstr>
      <vt:lpstr>PowerPoint Presentation</vt:lpstr>
      <vt:lpstr>Preview Command</vt:lpstr>
      <vt:lpstr>PowerPoint Presentation</vt:lpstr>
      <vt:lpstr>cat Command</vt:lpstr>
      <vt:lpstr>PowerPoint Presentation</vt:lpstr>
      <vt:lpstr>Lesson Recap</vt:lpstr>
      <vt:lpstr>Quick Review!</vt:lpstr>
      <vt:lpstr>Quick Review!</vt:lpstr>
      <vt:lpstr>Quick Review!</vt:lpstr>
      <vt:lpstr>Quick Review!</vt:lpstr>
      <vt:lpstr>Quick Review!</vt:lpstr>
      <vt:lpstr>Quick Review!</vt:lpstr>
      <vt:lpstr>Quick Review!</vt:lpstr>
      <vt:lpstr>Quick Review!</vt:lpstr>
      <vt:lpstr>Quick Review!</vt:lpstr>
      <vt:lpstr>Quick Review!</vt:lpstr>
      <vt:lpstr>Quick Review!</vt:lpstr>
      <vt:lpstr>Quick Review!</vt:lpstr>
      <vt:lpstr>Today’s Summary</vt:lpstr>
      <vt:lpstr>Today’s Summary</vt:lpstr>
      <vt:lpstr>Today’s Goals</vt:lpstr>
      <vt:lpstr>Self Checkup</vt:lpstr>
      <vt:lpstr>Self Checkup</vt:lpstr>
      <vt:lpstr>Self Checkup</vt:lpstr>
      <vt:lpstr>Homework Assignment</vt:lpstr>
      <vt:lpstr>Next Class</vt:lpstr>
    </vt:vector>
  </TitlesOfParts>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Trilogy_Slide_Template</dc:title>
  <dc:creator>ahaque89</dc:creator>
  <cp:lastModifiedBy>Microsoft Office User</cp:lastModifiedBy>
  <cp:revision>1922</cp:revision>
  <cp:lastPrinted>2016-01-30T16:23:56Z</cp:lastPrinted>
  <dcterms:created xsi:type="dcterms:W3CDTF">2015-01-20T17:19:00Z</dcterms:created>
  <dcterms:modified xsi:type="dcterms:W3CDTF">2018-07-31T16:30:54Z</dcterms:modified>
</cp:coreProperties>
</file>